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75" r:id="rId2"/>
    <p:sldId id="279" r:id="rId3"/>
    <p:sldId id="257" r:id="rId4"/>
    <p:sldId id="258" r:id="rId5"/>
    <p:sldId id="259" r:id="rId6"/>
    <p:sldId id="277" r:id="rId7"/>
    <p:sldId id="276" r:id="rId8"/>
    <p:sldId id="261" r:id="rId9"/>
    <p:sldId id="278" r:id="rId10"/>
    <p:sldId id="263" r:id="rId11"/>
    <p:sldId id="262" r:id="rId12"/>
    <p:sldId id="266" r:id="rId13"/>
    <p:sldId id="264" r:id="rId14"/>
    <p:sldId id="265" r:id="rId15"/>
    <p:sldId id="267" r:id="rId16"/>
    <p:sldId id="269" r:id="rId17"/>
    <p:sldId id="270" r:id="rId18"/>
    <p:sldId id="271" r:id="rId19"/>
    <p:sldId id="272" r:id="rId20"/>
    <p:sldId id="274" r:id="rId2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35"/>
  </p:normalViewPr>
  <p:slideViewPr>
    <p:cSldViewPr snapToGrid="0" snapToObjects="1">
      <p:cViewPr varScale="1">
        <p:scale>
          <a:sx n="89" d="100"/>
          <a:sy n="89" d="100"/>
        </p:scale>
        <p:origin x="80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40E96-251F-42CC-9CE1-C7D5993FE425}" type="datetimeFigureOut">
              <a:rPr lang="en-ZA" smtClean="0"/>
              <a:t>2026/06/29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52B79E-2236-467E-BBAD-1F241A76621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94653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52B79E-2236-467E-BBAD-1F241A76621F}" type="slidenum">
              <a:rPr lang="en-ZA" smtClean="0"/>
              <a:t>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1579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B5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2C2722-9191-E178-2734-2AE2AEA01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DB0A168C-0E97-93DF-34D0-BEA9166BD5D1}"/>
              </a:ext>
            </a:extLst>
          </p:cNvPr>
          <p:cNvSpPr/>
          <p:nvPr/>
        </p:nvSpPr>
        <p:spPr>
          <a:xfrm>
            <a:off x="2286000" y="731520"/>
            <a:ext cx="4572000" cy="4572000"/>
          </a:xfrm>
          <a:prstGeom prst="roundRect">
            <a:avLst>
              <a:gd name="adj" fmla="val 50000"/>
            </a:avLst>
          </a:prstGeom>
          <a:solidFill>
            <a:srgbClr val="00687A">
              <a:alpha val="12000"/>
            </a:srgbClr>
          </a:solidFill>
          <a:ln w="12700">
            <a:solidFill>
              <a:srgbClr val="00687A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3E1B1A-F828-EB4F-3FCB-9EF7827C3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42" y="731520"/>
            <a:ext cx="9124057" cy="362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458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11480" y="256032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02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11480" y="290133"/>
            <a:ext cx="8321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Sector Vulnerabilities: Government &amp; Critical Infrastructure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411480" y="1234440"/>
            <a:ext cx="416052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0E4EA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6" name="Shape 4"/>
          <p:cNvSpPr/>
          <p:nvPr/>
        </p:nvSpPr>
        <p:spPr>
          <a:xfrm>
            <a:off x="548640" y="1362456"/>
            <a:ext cx="804672" cy="274320"/>
          </a:xfrm>
          <a:prstGeom prst="roundRect">
            <a:avLst>
              <a:gd name="adj" fmla="val 13333"/>
            </a:avLst>
          </a:prstGeom>
          <a:solidFill>
            <a:srgbClr val="B03A2E"/>
          </a:solidFill>
          <a:ln w="12700">
            <a:solidFill>
              <a:srgbClr val="B03A2E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7" name="Text 5"/>
          <p:cNvSpPr/>
          <p:nvPr/>
        </p:nvSpPr>
        <p:spPr>
          <a:xfrm>
            <a:off x="548640" y="1362456"/>
            <a:ext cx="804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CRITICAL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1435608" y="1325880"/>
            <a:ext cx="29992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National Identities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76072" y="1737360"/>
            <a:ext cx="38404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Compromise enables mass identity fraud affecting millions and undermines KYC across the financial sector.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846320" y="1234440"/>
            <a:ext cx="416052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0E4EA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11" name="Shape 9"/>
          <p:cNvSpPr/>
          <p:nvPr/>
        </p:nvSpPr>
        <p:spPr>
          <a:xfrm>
            <a:off x="4983480" y="1362456"/>
            <a:ext cx="804672" cy="274320"/>
          </a:xfrm>
          <a:prstGeom prst="roundRect">
            <a:avLst>
              <a:gd name="adj" fmla="val 13333"/>
            </a:avLst>
          </a:prstGeom>
          <a:solidFill>
            <a:srgbClr val="C87941"/>
          </a:solidFill>
          <a:ln w="12700">
            <a:solidFill>
              <a:srgbClr val="C8794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2" name="Text 10"/>
          <p:cNvSpPr/>
          <p:nvPr/>
        </p:nvSpPr>
        <p:spPr>
          <a:xfrm>
            <a:off x="4983480" y="1362456"/>
            <a:ext cx="804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5870448" y="1325880"/>
            <a:ext cx="29992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Tax Administration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010912" y="1737360"/>
            <a:ext cx="38404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Targeted for financial data extraction and manipulation of tax assessment records.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11480" y="2770632"/>
            <a:ext cx="416052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0E4EA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16" name="Shape 14"/>
          <p:cNvSpPr/>
          <p:nvPr/>
        </p:nvSpPr>
        <p:spPr>
          <a:xfrm>
            <a:off x="548640" y="2898648"/>
            <a:ext cx="804672" cy="274320"/>
          </a:xfrm>
          <a:prstGeom prst="roundRect">
            <a:avLst>
              <a:gd name="adj" fmla="val 13333"/>
            </a:avLst>
          </a:prstGeom>
          <a:solidFill>
            <a:srgbClr val="C87941"/>
          </a:solidFill>
          <a:ln w="12700">
            <a:solidFill>
              <a:srgbClr val="C8794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7" name="Text 15"/>
          <p:cNvSpPr/>
          <p:nvPr/>
        </p:nvSpPr>
        <p:spPr>
          <a:xfrm>
            <a:off x="548640" y="2898648"/>
            <a:ext cx="804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1435608" y="2862072"/>
            <a:ext cx="29992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Health Information Systems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76072" y="3273552"/>
            <a:ext cx="38404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Ransomware exposure directly threatens patient care continuity across networked facilities.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846320" y="2770632"/>
            <a:ext cx="416052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0E4EA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21" name="Shape 19"/>
          <p:cNvSpPr/>
          <p:nvPr/>
        </p:nvSpPr>
        <p:spPr>
          <a:xfrm>
            <a:off x="4983480" y="2898648"/>
            <a:ext cx="804672" cy="274320"/>
          </a:xfrm>
          <a:prstGeom prst="roundRect">
            <a:avLst>
              <a:gd name="adj" fmla="val 13333"/>
            </a:avLst>
          </a:prstGeom>
          <a:solidFill>
            <a:srgbClr val="B03A2E"/>
          </a:solidFill>
          <a:ln w="12700">
            <a:solidFill>
              <a:srgbClr val="B03A2E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2" name="Text 20"/>
          <p:cNvSpPr/>
          <p:nvPr/>
        </p:nvSpPr>
        <p:spPr>
          <a:xfrm>
            <a:off x="4983480" y="2898648"/>
            <a:ext cx="804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CRITICAL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5870448" y="2862072"/>
            <a:ext cx="299923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Energy / Water OT Systems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010912" y="3273552"/>
            <a:ext cx="38404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IT/OT convergence in Critical Infrastructure carries physical-world safety consequences.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11480" y="256032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02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11480" y="530352"/>
            <a:ext cx="8321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Sector Vulnerabilities: Financial Sector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411480" y="1261872"/>
            <a:ext cx="4206240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0E4EA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6" name="Text 4"/>
          <p:cNvSpPr/>
          <p:nvPr/>
        </p:nvSpPr>
        <p:spPr>
          <a:xfrm>
            <a:off x="640080" y="1353312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Legacy Banking Platforms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640080" y="1664208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End-of-life platforms with unpatched vulnerabilities still processing live transactions.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11480" y="2432304"/>
            <a:ext cx="4206240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0E4EA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9" name="Text 7"/>
          <p:cNvSpPr/>
          <p:nvPr/>
        </p:nvSpPr>
        <p:spPr>
          <a:xfrm>
            <a:off x="640080" y="2523744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Mobile Money Ecosystem vulnerabilities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640080" y="2834640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Unsecured integrations, 300,000+ agents create a diffuse, difficult-to-monitor attack surface at cash conversion points.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11480" y="3602736"/>
            <a:ext cx="4206240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0E4EA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12" name="Text 10"/>
          <p:cNvSpPr/>
          <p:nvPr/>
        </p:nvSpPr>
        <p:spPr>
          <a:xfrm>
            <a:off x="640080" y="3694176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AI-Assisted Fraud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40080" y="400507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Deepfake audio used in wire-fraud incidents targeting senior executives.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800600" y="3602736"/>
            <a:ext cx="4200572" cy="1024128"/>
          </a:xfrm>
          <a:prstGeom prst="roundRect">
            <a:avLst>
              <a:gd name="adj" fmla="val 4505"/>
            </a:avLst>
          </a:prstGeom>
          <a:solidFill>
            <a:srgbClr val="FFF8E1"/>
          </a:solidFill>
          <a:ln w="12700">
            <a:solidFill>
              <a:srgbClr val="D4A017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9" name="Text 16"/>
          <p:cNvSpPr/>
          <p:nvPr/>
        </p:nvSpPr>
        <p:spPr>
          <a:xfrm>
            <a:off x="5020212" y="3553140"/>
            <a:ext cx="321868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REGULATORY EXPOSURE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4956048" y="3733540"/>
            <a:ext cx="3970976" cy="85271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Institutions unable to demonstrate adequate controls face Bank of Uganda sanctions, civil liability under the Data Protection Act, and reputational damage eroding customer trust.</a:t>
            </a:r>
            <a:endParaRPr lang="en-US" sz="1100" dirty="0"/>
          </a:p>
        </p:txBody>
      </p:sp>
      <p:sp>
        <p:nvSpPr>
          <p:cNvPr id="21" name="Shape 3">
            <a:extLst>
              <a:ext uri="{FF2B5EF4-FFF2-40B4-BE49-F238E27FC236}">
                <a16:creationId xmlns:a16="http://schemas.microsoft.com/office/drawing/2014/main" id="{0ED5409C-B8BA-14D9-4585-547338E6D3BD}"/>
              </a:ext>
            </a:extLst>
          </p:cNvPr>
          <p:cNvSpPr/>
          <p:nvPr/>
        </p:nvSpPr>
        <p:spPr>
          <a:xfrm>
            <a:off x="4802679" y="1251543"/>
            <a:ext cx="4206240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0E4EA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22" name="Text 4">
            <a:extLst>
              <a:ext uri="{FF2B5EF4-FFF2-40B4-BE49-F238E27FC236}">
                <a16:creationId xmlns:a16="http://schemas.microsoft.com/office/drawing/2014/main" id="{6B8311F2-6B0A-85CE-F3A9-6A865A3C6555}"/>
              </a:ext>
            </a:extLst>
          </p:cNvPr>
          <p:cNvSpPr/>
          <p:nvPr/>
        </p:nvSpPr>
        <p:spPr>
          <a:xfrm>
            <a:off x="4899550" y="1319736"/>
            <a:ext cx="402747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b="1" dirty="0">
                <a:solidFill>
                  <a:srgbClr val="0D2B55"/>
                </a:solidFill>
                <a:latin typeface="Arial" pitchFamily="34" charset="0"/>
                <a:cs typeface="Arial" pitchFamily="34" charset="-120"/>
              </a:rPr>
              <a:t>Third-Party and Fintech Supply Chain Dependencies</a:t>
            </a:r>
          </a:p>
        </p:txBody>
      </p:sp>
      <p:sp>
        <p:nvSpPr>
          <p:cNvPr id="23" name="Text 5">
            <a:extLst>
              <a:ext uri="{FF2B5EF4-FFF2-40B4-BE49-F238E27FC236}">
                <a16:creationId xmlns:a16="http://schemas.microsoft.com/office/drawing/2014/main" id="{092A5564-9AFC-D492-7862-7D0FAE3FD690}"/>
              </a:ext>
            </a:extLst>
          </p:cNvPr>
          <p:cNvSpPr/>
          <p:nvPr/>
        </p:nvSpPr>
        <p:spPr>
          <a:xfrm>
            <a:off x="4946042" y="1661628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Inherited Vulnerabilities</a:t>
            </a: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Concentration Risk</a:t>
            </a:r>
          </a:p>
        </p:txBody>
      </p:sp>
      <p:sp>
        <p:nvSpPr>
          <p:cNvPr id="24" name="Shape 6">
            <a:extLst>
              <a:ext uri="{FF2B5EF4-FFF2-40B4-BE49-F238E27FC236}">
                <a16:creationId xmlns:a16="http://schemas.microsoft.com/office/drawing/2014/main" id="{5108812C-685A-ABC7-2027-FD53B7AA6E9E}"/>
              </a:ext>
            </a:extLst>
          </p:cNvPr>
          <p:cNvSpPr/>
          <p:nvPr/>
        </p:nvSpPr>
        <p:spPr>
          <a:xfrm>
            <a:off x="4794932" y="2429724"/>
            <a:ext cx="4206240" cy="1024128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E0E4EA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26" name="Text 7">
            <a:extLst>
              <a:ext uri="{FF2B5EF4-FFF2-40B4-BE49-F238E27FC236}">
                <a16:creationId xmlns:a16="http://schemas.microsoft.com/office/drawing/2014/main" id="{16CFF73B-7AD0-BA06-B194-535C146C7921}"/>
              </a:ext>
            </a:extLst>
          </p:cNvPr>
          <p:cNvSpPr/>
          <p:nvPr/>
        </p:nvSpPr>
        <p:spPr>
          <a:xfrm>
            <a:off x="4953792" y="2521163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50" b="1" dirty="0">
                <a:solidFill>
                  <a:srgbClr val="0D2B55"/>
                </a:solidFill>
                <a:latin typeface="Arial" pitchFamily="34" charset="0"/>
                <a:cs typeface="Arial" pitchFamily="34" charset="-120"/>
              </a:rPr>
              <a:t>Insider Threats &amp; Social Engineering</a:t>
            </a:r>
          </a:p>
        </p:txBody>
      </p:sp>
      <p:sp>
        <p:nvSpPr>
          <p:cNvPr id="27" name="Text 8">
            <a:extLst>
              <a:ext uri="{FF2B5EF4-FFF2-40B4-BE49-F238E27FC236}">
                <a16:creationId xmlns:a16="http://schemas.microsoft.com/office/drawing/2014/main" id="{95D38475-591F-8C07-FF1A-C489368CBBA1}"/>
              </a:ext>
            </a:extLst>
          </p:cNvPr>
          <p:cNvSpPr/>
          <p:nvPr/>
        </p:nvSpPr>
        <p:spPr>
          <a:xfrm>
            <a:off x="4977038" y="2824311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Privileged Access Abuse, Advanced Phishing &amp; BEC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81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411480" y="442944"/>
            <a:ext cx="8321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Cyber-Mature Is Your Organisation?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11480" y="1234440"/>
            <a:ext cx="8321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Honest answers only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11480" y="1627632"/>
            <a:ext cx="594360" cy="347472"/>
          </a:xfrm>
          <a:prstGeom prst="roundRect">
            <a:avLst>
              <a:gd name="adj" fmla="val 15789"/>
            </a:avLst>
          </a:prstGeom>
          <a:solidFill>
            <a:srgbClr val="0F3B1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7" name="Text 5"/>
          <p:cNvSpPr/>
          <p:nvPr/>
        </p:nvSpPr>
        <p:spPr>
          <a:xfrm>
            <a:off x="411480" y="1627632"/>
            <a:ext cx="594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A7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1078992" y="1627632"/>
            <a:ext cx="594360" cy="347472"/>
          </a:xfrm>
          <a:prstGeom prst="roundRect">
            <a:avLst>
              <a:gd name="adj" fmla="val 15789"/>
            </a:avLst>
          </a:prstGeom>
          <a:solidFill>
            <a:srgbClr val="3B0F0F"/>
          </a:solidFill>
          <a:ln w="12700">
            <a:solidFill>
              <a:srgbClr val="B03A2E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9" name="Text 7"/>
          <p:cNvSpPr/>
          <p:nvPr/>
        </p:nvSpPr>
        <p:spPr>
          <a:xfrm>
            <a:off x="1078992" y="1627632"/>
            <a:ext cx="594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B03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1746504" y="1627632"/>
            <a:ext cx="749808" cy="347472"/>
          </a:xfrm>
          <a:prstGeom prst="roundRect">
            <a:avLst>
              <a:gd name="adj" fmla="val 15789"/>
            </a:avLst>
          </a:prstGeom>
          <a:solidFill>
            <a:srgbClr val="3B300F"/>
          </a:solidFill>
          <a:ln w="12700">
            <a:solidFill>
              <a:srgbClr val="D4A017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1" name="Text 9"/>
          <p:cNvSpPr/>
          <p:nvPr/>
        </p:nvSpPr>
        <p:spPr>
          <a:xfrm>
            <a:off x="1746504" y="1627632"/>
            <a:ext cx="7498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PARTIAL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2651760" y="1655064"/>
            <a:ext cx="6080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Cyber is a standing agenda item at board or ExCo level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11480" y="2084832"/>
            <a:ext cx="594360" cy="347472"/>
          </a:xfrm>
          <a:prstGeom prst="roundRect">
            <a:avLst>
              <a:gd name="adj" fmla="val 15789"/>
            </a:avLst>
          </a:prstGeom>
          <a:solidFill>
            <a:srgbClr val="0F3B1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4" name="Text 12"/>
          <p:cNvSpPr/>
          <p:nvPr/>
        </p:nvSpPr>
        <p:spPr>
          <a:xfrm>
            <a:off x="411480" y="2084832"/>
            <a:ext cx="594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A7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1078992" y="2084832"/>
            <a:ext cx="594360" cy="347472"/>
          </a:xfrm>
          <a:prstGeom prst="roundRect">
            <a:avLst>
              <a:gd name="adj" fmla="val 15789"/>
            </a:avLst>
          </a:prstGeom>
          <a:solidFill>
            <a:srgbClr val="3B0F0F"/>
          </a:solidFill>
          <a:ln w="12700">
            <a:solidFill>
              <a:srgbClr val="B03A2E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6" name="Text 14"/>
          <p:cNvSpPr/>
          <p:nvPr/>
        </p:nvSpPr>
        <p:spPr>
          <a:xfrm>
            <a:off x="1078992" y="2084832"/>
            <a:ext cx="594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B03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1746504" y="2084832"/>
            <a:ext cx="749808" cy="347472"/>
          </a:xfrm>
          <a:prstGeom prst="roundRect">
            <a:avLst>
              <a:gd name="adj" fmla="val 15789"/>
            </a:avLst>
          </a:prstGeom>
          <a:solidFill>
            <a:srgbClr val="3B300F"/>
          </a:solidFill>
          <a:ln w="12700">
            <a:solidFill>
              <a:srgbClr val="D4A017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8" name="Text 16"/>
          <p:cNvSpPr/>
          <p:nvPr/>
        </p:nvSpPr>
        <p:spPr>
          <a:xfrm>
            <a:off x="1746504" y="2084832"/>
            <a:ext cx="7498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PARTIAL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651760" y="2112264"/>
            <a:ext cx="6080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have a designated CISO (or equivalent) with C-suite access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11480" y="2542032"/>
            <a:ext cx="594360" cy="347472"/>
          </a:xfrm>
          <a:prstGeom prst="roundRect">
            <a:avLst>
              <a:gd name="adj" fmla="val 15789"/>
            </a:avLst>
          </a:prstGeom>
          <a:solidFill>
            <a:srgbClr val="0F3B1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1" name="Text 19"/>
          <p:cNvSpPr/>
          <p:nvPr/>
        </p:nvSpPr>
        <p:spPr>
          <a:xfrm>
            <a:off x="411480" y="2542032"/>
            <a:ext cx="594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A7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1078992" y="2542032"/>
            <a:ext cx="594360" cy="347472"/>
          </a:xfrm>
          <a:prstGeom prst="roundRect">
            <a:avLst>
              <a:gd name="adj" fmla="val 15789"/>
            </a:avLst>
          </a:prstGeom>
          <a:solidFill>
            <a:srgbClr val="3B0F0F"/>
          </a:solidFill>
          <a:ln w="12700">
            <a:solidFill>
              <a:srgbClr val="B03A2E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3" name="Text 21"/>
          <p:cNvSpPr/>
          <p:nvPr/>
        </p:nvSpPr>
        <p:spPr>
          <a:xfrm>
            <a:off x="1078992" y="2542032"/>
            <a:ext cx="594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B03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1746504" y="2542032"/>
            <a:ext cx="749808" cy="347472"/>
          </a:xfrm>
          <a:prstGeom prst="roundRect">
            <a:avLst>
              <a:gd name="adj" fmla="val 15789"/>
            </a:avLst>
          </a:prstGeom>
          <a:solidFill>
            <a:srgbClr val="3B300F"/>
          </a:solidFill>
          <a:ln w="12700">
            <a:solidFill>
              <a:srgbClr val="D4A017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5" name="Text 23"/>
          <p:cNvSpPr/>
          <p:nvPr/>
        </p:nvSpPr>
        <p:spPr>
          <a:xfrm>
            <a:off x="1746504" y="2542032"/>
            <a:ext cx="7498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PARTIAL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2651760" y="2569464"/>
            <a:ext cx="6080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MFA is deployed across ALL privileged and external-facing systems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411480" y="2999232"/>
            <a:ext cx="594360" cy="347472"/>
          </a:xfrm>
          <a:prstGeom prst="roundRect">
            <a:avLst>
              <a:gd name="adj" fmla="val 15789"/>
            </a:avLst>
          </a:prstGeom>
          <a:solidFill>
            <a:srgbClr val="0F3B1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8" name="Text 26"/>
          <p:cNvSpPr/>
          <p:nvPr/>
        </p:nvSpPr>
        <p:spPr>
          <a:xfrm>
            <a:off x="411480" y="2999232"/>
            <a:ext cx="594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A7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1078992" y="2999232"/>
            <a:ext cx="594360" cy="347472"/>
          </a:xfrm>
          <a:prstGeom prst="roundRect">
            <a:avLst>
              <a:gd name="adj" fmla="val 15789"/>
            </a:avLst>
          </a:prstGeom>
          <a:solidFill>
            <a:srgbClr val="3B0F0F"/>
          </a:solidFill>
          <a:ln w="12700">
            <a:solidFill>
              <a:srgbClr val="B03A2E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0" name="Text 28"/>
          <p:cNvSpPr/>
          <p:nvPr/>
        </p:nvSpPr>
        <p:spPr>
          <a:xfrm>
            <a:off x="1078992" y="2999232"/>
            <a:ext cx="594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B03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1746504" y="2999232"/>
            <a:ext cx="749808" cy="347472"/>
          </a:xfrm>
          <a:prstGeom prst="roundRect">
            <a:avLst>
              <a:gd name="adj" fmla="val 15789"/>
            </a:avLst>
          </a:prstGeom>
          <a:solidFill>
            <a:srgbClr val="3B300F"/>
          </a:solidFill>
          <a:ln w="12700">
            <a:solidFill>
              <a:srgbClr val="D4A017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2" name="Text 30"/>
          <p:cNvSpPr/>
          <p:nvPr/>
        </p:nvSpPr>
        <p:spPr>
          <a:xfrm>
            <a:off x="1746504" y="2999232"/>
            <a:ext cx="7498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PARTIAL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2651760" y="3026664"/>
            <a:ext cx="6080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have a written, tested Incident Response Plan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411480" y="3456432"/>
            <a:ext cx="594360" cy="347472"/>
          </a:xfrm>
          <a:prstGeom prst="roundRect">
            <a:avLst>
              <a:gd name="adj" fmla="val 15789"/>
            </a:avLst>
          </a:prstGeom>
          <a:solidFill>
            <a:srgbClr val="0F3B1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5" name="Text 33"/>
          <p:cNvSpPr/>
          <p:nvPr/>
        </p:nvSpPr>
        <p:spPr>
          <a:xfrm>
            <a:off x="411480" y="3456432"/>
            <a:ext cx="594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A7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1078992" y="3456432"/>
            <a:ext cx="594360" cy="347472"/>
          </a:xfrm>
          <a:prstGeom prst="roundRect">
            <a:avLst>
              <a:gd name="adj" fmla="val 15789"/>
            </a:avLst>
          </a:prstGeom>
          <a:solidFill>
            <a:srgbClr val="3B0F0F"/>
          </a:solidFill>
          <a:ln w="12700">
            <a:solidFill>
              <a:srgbClr val="B03A2E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7" name="Text 35"/>
          <p:cNvSpPr/>
          <p:nvPr/>
        </p:nvSpPr>
        <p:spPr>
          <a:xfrm>
            <a:off x="1078992" y="3456432"/>
            <a:ext cx="594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B03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1746504" y="3456432"/>
            <a:ext cx="749808" cy="347472"/>
          </a:xfrm>
          <a:prstGeom prst="roundRect">
            <a:avLst>
              <a:gd name="adj" fmla="val 15789"/>
            </a:avLst>
          </a:prstGeom>
          <a:solidFill>
            <a:srgbClr val="3B300F"/>
          </a:solidFill>
          <a:ln w="12700">
            <a:solidFill>
              <a:srgbClr val="D4A017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9" name="Text 37"/>
          <p:cNvSpPr/>
          <p:nvPr/>
        </p:nvSpPr>
        <p:spPr>
          <a:xfrm>
            <a:off x="1746504" y="3456432"/>
            <a:ext cx="7498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PARTIAL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2651760" y="3483864"/>
            <a:ext cx="6080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conducted a cyber risk assessment in the past 12 months</a:t>
            </a:r>
            <a:endParaRPr lang="en-US" sz="1200" dirty="0"/>
          </a:p>
        </p:txBody>
      </p:sp>
      <p:sp>
        <p:nvSpPr>
          <p:cNvPr id="41" name="Shape 39"/>
          <p:cNvSpPr/>
          <p:nvPr/>
        </p:nvSpPr>
        <p:spPr>
          <a:xfrm>
            <a:off x="411480" y="3913632"/>
            <a:ext cx="594360" cy="347472"/>
          </a:xfrm>
          <a:prstGeom prst="roundRect">
            <a:avLst>
              <a:gd name="adj" fmla="val 15789"/>
            </a:avLst>
          </a:prstGeom>
          <a:solidFill>
            <a:srgbClr val="0F3B1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2" name="Text 40"/>
          <p:cNvSpPr/>
          <p:nvPr/>
        </p:nvSpPr>
        <p:spPr>
          <a:xfrm>
            <a:off x="411480" y="3913632"/>
            <a:ext cx="594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A7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1078992" y="3913632"/>
            <a:ext cx="594360" cy="347472"/>
          </a:xfrm>
          <a:prstGeom prst="roundRect">
            <a:avLst>
              <a:gd name="adj" fmla="val 15789"/>
            </a:avLst>
          </a:prstGeom>
          <a:solidFill>
            <a:srgbClr val="3B0F0F"/>
          </a:solidFill>
          <a:ln w="12700">
            <a:solidFill>
              <a:srgbClr val="B03A2E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4" name="Text 42"/>
          <p:cNvSpPr/>
          <p:nvPr/>
        </p:nvSpPr>
        <p:spPr>
          <a:xfrm>
            <a:off x="1078992" y="3913632"/>
            <a:ext cx="594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B03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1746504" y="3913632"/>
            <a:ext cx="749808" cy="347472"/>
          </a:xfrm>
          <a:prstGeom prst="roundRect">
            <a:avLst>
              <a:gd name="adj" fmla="val 15789"/>
            </a:avLst>
          </a:prstGeom>
          <a:solidFill>
            <a:srgbClr val="3B300F"/>
          </a:solidFill>
          <a:ln w="12700">
            <a:solidFill>
              <a:srgbClr val="D4A017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6" name="Text 44"/>
          <p:cNvSpPr/>
          <p:nvPr/>
        </p:nvSpPr>
        <p:spPr>
          <a:xfrm>
            <a:off x="1746504" y="3913632"/>
            <a:ext cx="7498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PARTIAL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2651760" y="3941064"/>
            <a:ext cx="6080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Security awareness training runs at least twice yearly for all staff</a:t>
            </a:r>
            <a:endParaRPr lang="en-US" sz="1200" dirty="0"/>
          </a:p>
        </p:txBody>
      </p:sp>
      <p:sp>
        <p:nvSpPr>
          <p:cNvPr id="48" name="Shape 46"/>
          <p:cNvSpPr/>
          <p:nvPr/>
        </p:nvSpPr>
        <p:spPr>
          <a:xfrm>
            <a:off x="411480" y="4370832"/>
            <a:ext cx="8321040" cy="475488"/>
          </a:xfrm>
          <a:prstGeom prst="roundRect">
            <a:avLst>
              <a:gd name="adj" fmla="val 15385"/>
            </a:avLst>
          </a:prstGeom>
          <a:solidFill>
            <a:srgbClr val="0A2040"/>
          </a:solidFill>
          <a:ln w="12700">
            <a:solidFill>
              <a:srgbClr val="00687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9" name="Text 47"/>
          <p:cNvSpPr/>
          <p:nvPr/>
        </p:nvSpPr>
        <p:spPr>
          <a:xfrm>
            <a:off x="594360" y="4407408"/>
            <a:ext cx="79552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B03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🔴  0–2 YES: </a:t>
            </a: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Significant exposure — immediate action needed.   </a:t>
            </a:r>
            <a:r>
              <a:rPr lang="en-US" sz="105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🟡  3–4 YES: </a:t>
            </a: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Progressing — close the gaps with urgency.   </a:t>
            </a:r>
          </a:p>
          <a:p>
            <a:pPr marL="0" indent="0">
              <a:buNone/>
            </a:pPr>
            <a:r>
              <a:rPr lang="en-US" sz="1050" b="1" dirty="0">
                <a:solidFill>
                  <a:srgbClr val="00C9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🟢  5–6 YES: </a:t>
            </a: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Strong posture — focus on emerging threats.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81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279747" y="375372"/>
            <a:ext cx="8321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Cybersecurity Is a Business Risk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274320" y="1691640"/>
            <a:ext cx="2743200" cy="2286000"/>
          </a:xfrm>
          <a:prstGeom prst="roundRect">
            <a:avLst>
              <a:gd name="adj" fmla="val 4000"/>
            </a:avLst>
          </a:prstGeom>
          <a:solidFill>
            <a:srgbClr val="0A2040"/>
          </a:solidFill>
          <a:ln w="12700">
            <a:solidFill>
              <a:srgbClr val="00687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6" name="Text 4"/>
          <p:cNvSpPr/>
          <p:nvPr/>
        </p:nvSpPr>
        <p:spPr>
          <a:xfrm>
            <a:off x="274320" y="1920240"/>
            <a:ext cx="2743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&lt;20%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411480" y="2761488"/>
            <a:ext cx="24688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organisations have cyber on the board agenda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46120" y="1691640"/>
            <a:ext cx="2743200" cy="2286000"/>
          </a:xfrm>
          <a:prstGeom prst="roundRect">
            <a:avLst>
              <a:gd name="adj" fmla="val 4000"/>
            </a:avLst>
          </a:prstGeom>
          <a:solidFill>
            <a:srgbClr val="0A2040"/>
          </a:solidFill>
          <a:ln w="12700">
            <a:solidFill>
              <a:srgbClr val="00687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9" name="Text 7"/>
          <p:cNvSpPr/>
          <p:nvPr/>
        </p:nvSpPr>
        <p:spPr>
          <a:xfrm>
            <a:off x="3246120" y="1920240"/>
            <a:ext cx="2743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67%</a:t>
            </a:r>
            <a:endParaRPr lang="en-US" sz="4600" dirty="0"/>
          </a:p>
        </p:txBody>
      </p:sp>
      <p:sp>
        <p:nvSpPr>
          <p:cNvPr id="10" name="Text 8"/>
          <p:cNvSpPr/>
          <p:nvPr/>
        </p:nvSpPr>
        <p:spPr>
          <a:xfrm>
            <a:off x="3383280" y="2761488"/>
            <a:ext cx="24688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CISOs lack sufficient executive support to implement controls and mitigate risk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217920" y="1691640"/>
            <a:ext cx="2743200" cy="2286000"/>
          </a:xfrm>
          <a:prstGeom prst="roundRect">
            <a:avLst>
              <a:gd name="adj" fmla="val 4000"/>
            </a:avLst>
          </a:prstGeom>
          <a:solidFill>
            <a:srgbClr val="0A2040"/>
          </a:solidFill>
          <a:ln w="12700">
            <a:solidFill>
              <a:srgbClr val="00687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2" name="Text 10"/>
          <p:cNvSpPr/>
          <p:nvPr/>
        </p:nvSpPr>
        <p:spPr>
          <a:xfrm>
            <a:off x="6217920" y="1920240"/>
            <a:ext cx="27432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3.2×</a:t>
            </a:r>
            <a:endParaRPr lang="en-US" sz="4600" dirty="0"/>
          </a:p>
        </p:txBody>
      </p:sp>
      <p:sp>
        <p:nvSpPr>
          <p:cNvPr id="13" name="Text 11"/>
          <p:cNvSpPr/>
          <p:nvPr/>
        </p:nvSpPr>
        <p:spPr>
          <a:xfrm>
            <a:off x="6355080" y="2761488"/>
            <a:ext cx="24688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greater breach cost without board-level cyber oversight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11480" y="4114800"/>
            <a:ext cx="8321040" cy="749808"/>
          </a:xfrm>
          <a:prstGeom prst="roundRect">
            <a:avLst>
              <a:gd name="adj" fmla="val 8537"/>
            </a:avLst>
          </a:prstGeom>
          <a:solidFill>
            <a:srgbClr val="00687A">
              <a:alpha val="85000"/>
            </a:srgbClr>
          </a:solidFill>
          <a:ln w="12700">
            <a:solidFill>
              <a:srgbClr val="00687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5" name="Text 13"/>
          <p:cNvSpPr/>
          <p:nvPr/>
        </p:nvSpPr>
        <p:spPr>
          <a:xfrm>
            <a:off x="548640" y="41605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Organisations with board-level cyber oversight are 2.5× more likely to contain a breach within 24 hours and incur 40% lower average incident costs.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11480" y="256032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03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302219" y="344375"/>
            <a:ext cx="8430301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Executive Governance Model for Cyber Risk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3429000" y="1170432"/>
            <a:ext cx="2286000" cy="749808"/>
          </a:xfrm>
          <a:prstGeom prst="roundRect">
            <a:avLst>
              <a:gd name="adj" fmla="val 9756"/>
            </a:avLst>
          </a:prstGeom>
          <a:solidFill>
            <a:srgbClr val="0D2B55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6" name="Text 4"/>
          <p:cNvSpPr/>
          <p:nvPr/>
        </p:nvSpPr>
        <p:spPr>
          <a:xfrm>
            <a:off x="3429000" y="1170432"/>
            <a:ext cx="22860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BOARD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Audit/Risk Committee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886200" y="2176272"/>
            <a:ext cx="1371600" cy="566928"/>
          </a:xfrm>
          <a:prstGeom prst="roundRect">
            <a:avLst>
              <a:gd name="adj" fmla="val 12903"/>
            </a:avLst>
          </a:prstGeom>
          <a:solidFill>
            <a:srgbClr val="00687A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8" name="Text 6"/>
          <p:cNvSpPr/>
          <p:nvPr/>
        </p:nvSpPr>
        <p:spPr>
          <a:xfrm>
            <a:off x="3886200" y="2176272"/>
            <a:ext cx="1371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CEO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02920" y="2999232"/>
            <a:ext cx="2011680" cy="749808"/>
          </a:xfrm>
          <a:prstGeom prst="roundRect">
            <a:avLst>
              <a:gd name="adj" fmla="val 9756"/>
            </a:avLst>
          </a:prstGeom>
          <a:solidFill>
            <a:srgbClr val="D4A017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0" name="Text 8"/>
          <p:cNvSpPr/>
          <p:nvPr/>
        </p:nvSpPr>
        <p:spPr>
          <a:xfrm>
            <a:off x="502920" y="2999232"/>
            <a:ext cx="20116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CISO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(Direct Access)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566160" y="2999232"/>
            <a:ext cx="2011680" cy="749808"/>
          </a:xfrm>
          <a:prstGeom prst="roundRect">
            <a:avLst>
              <a:gd name="adj" fmla="val 9756"/>
            </a:avLst>
          </a:prstGeom>
          <a:solidFill>
            <a:srgbClr val="E0E4EA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ZA" dirty="0"/>
          </a:p>
        </p:txBody>
      </p:sp>
      <p:sp>
        <p:nvSpPr>
          <p:cNvPr id="12" name="Text 10"/>
          <p:cNvSpPr/>
          <p:nvPr/>
        </p:nvSpPr>
        <p:spPr>
          <a:xfrm>
            <a:off x="3566160" y="2999232"/>
            <a:ext cx="20116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CIO / CTO / CFO / CRO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572000" y="1920240"/>
            <a:ext cx="0" cy="256032"/>
          </a:xfrm>
          <a:prstGeom prst="line">
            <a:avLst/>
          </a:prstGeom>
          <a:noFill/>
          <a:ln w="25400">
            <a:solidFill>
              <a:srgbClr val="00687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6" name="Shape 14"/>
          <p:cNvSpPr/>
          <p:nvPr/>
        </p:nvSpPr>
        <p:spPr>
          <a:xfrm>
            <a:off x="4572000" y="2743200"/>
            <a:ext cx="0" cy="256032"/>
          </a:xfrm>
          <a:prstGeom prst="line">
            <a:avLst/>
          </a:prstGeom>
          <a:noFill/>
          <a:ln w="25400">
            <a:solidFill>
              <a:srgbClr val="00687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7" name="Shape 15"/>
          <p:cNvSpPr/>
          <p:nvPr/>
        </p:nvSpPr>
        <p:spPr>
          <a:xfrm>
            <a:off x="1508760" y="2433243"/>
            <a:ext cx="2377439" cy="0"/>
          </a:xfrm>
          <a:prstGeom prst="line">
            <a:avLst/>
          </a:prstGeom>
          <a:noFill/>
          <a:ln w="31750">
            <a:solidFill>
              <a:srgbClr val="D4A017"/>
            </a:solidFill>
            <a:prstDash val="dash"/>
          </a:ln>
        </p:spPr>
        <p:txBody>
          <a:bodyPr/>
          <a:lstStyle/>
          <a:p>
            <a:endParaRPr lang="en-ZA"/>
          </a:p>
        </p:txBody>
      </p:sp>
      <p:sp>
        <p:nvSpPr>
          <p:cNvPr id="18" name="Shape 16"/>
          <p:cNvSpPr/>
          <p:nvPr/>
        </p:nvSpPr>
        <p:spPr>
          <a:xfrm>
            <a:off x="7635240" y="2743200"/>
            <a:ext cx="0" cy="0"/>
          </a:xfrm>
          <a:prstGeom prst="line">
            <a:avLst/>
          </a:prstGeom>
          <a:noFill/>
          <a:ln w="19050">
            <a:solidFill>
              <a:srgbClr val="00687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9" name="Shape 17"/>
          <p:cNvSpPr/>
          <p:nvPr/>
        </p:nvSpPr>
        <p:spPr>
          <a:xfrm>
            <a:off x="1508760" y="1573078"/>
            <a:ext cx="0" cy="1426154"/>
          </a:xfrm>
          <a:prstGeom prst="line">
            <a:avLst/>
          </a:prstGeom>
          <a:noFill/>
          <a:ln w="31750">
            <a:solidFill>
              <a:srgbClr val="D4A017"/>
            </a:solidFill>
            <a:prstDash val="dash"/>
          </a:ln>
        </p:spPr>
        <p:txBody>
          <a:bodyPr/>
          <a:lstStyle/>
          <a:p>
            <a:endParaRPr lang="en-ZA"/>
          </a:p>
        </p:txBody>
      </p:sp>
      <p:sp>
        <p:nvSpPr>
          <p:cNvPr id="20" name="Shape 18"/>
          <p:cNvSpPr/>
          <p:nvPr/>
        </p:nvSpPr>
        <p:spPr>
          <a:xfrm flipH="1">
            <a:off x="2514600" y="3368206"/>
            <a:ext cx="1051560" cy="0"/>
          </a:xfrm>
          <a:prstGeom prst="line">
            <a:avLst/>
          </a:prstGeom>
          <a:noFill/>
          <a:ln w="19050">
            <a:solidFill>
              <a:srgbClr val="00687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1" name="Shape 19"/>
          <p:cNvSpPr/>
          <p:nvPr/>
        </p:nvSpPr>
        <p:spPr>
          <a:xfrm>
            <a:off x="457200" y="4804161"/>
            <a:ext cx="457200" cy="0"/>
          </a:xfrm>
          <a:prstGeom prst="line">
            <a:avLst/>
          </a:prstGeom>
          <a:noFill/>
          <a:ln w="31750">
            <a:solidFill>
              <a:srgbClr val="D4A017"/>
            </a:solidFill>
            <a:prstDash val="dash"/>
          </a:ln>
        </p:spPr>
        <p:txBody>
          <a:bodyPr/>
          <a:lstStyle/>
          <a:p>
            <a:endParaRPr lang="en-ZA"/>
          </a:p>
        </p:txBody>
      </p:sp>
      <p:sp>
        <p:nvSpPr>
          <p:cNvPr id="22" name="Text 20"/>
          <p:cNvSpPr/>
          <p:nvPr/>
        </p:nvSpPr>
        <p:spPr>
          <a:xfrm>
            <a:off x="960120" y="4684517"/>
            <a:ext cx="3474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Recommended CISO reporting line (independent)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4846320" y="4811912"/>
            <a:ext cx="457200" cy="0"/>
          </a:xfrm>
          <a:prstGeom prst="line">
            <a:avLst/>
          </a:prstGeom>
          <a:noFill/>
          <a:ln w="19050">
            <a:solidFill>
              <a:srgbClr val="00687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4" name="Text 22"/>
          <p:cNvSpPr/>
          <p:nvPr/>
        </p:nvSpPr>
        <p:spPr>
          <a:xfrm>
            <a:off x="5349239" y="4684511"/>
            <a:ext cx="2965601" cy="25603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 traditional reporting structure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11480" y="4271019"/>
            <a:ext cx="8321040" cy="384048"/>
          </a:xfrm>
          <a:prstGeom prst="roundRect">
            <a:avLst>
              <a:gd name="adj" fmla="val 14286"/>
            </a:avLst>
          </a:prstGeom>
          <a:solidFill>
            <a:srgbClr val="0D2B55">
              <a:alpha val="90000"/>
            </a:srgbClr>
          </a:solidFill>
          <a:ln w="12700">
            <a:solidFill>
              <a:srgbClr val="0D2B55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6" name="Text 24"/>
          <p:cNvSpPr/>
          <p:nvPr/>
        </p:nvSpPr>
        <p:spPr>
          <a:xfrm>
            <a:off x="548640" y="4281560"/>
            <a:ext cx="8046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organisations managing critical data should establish independent CISO reporting to the Board Audit/Risk Committee.</a:t>
            </a:r>
            <a:endParaRPr lang="en-US" sz="1050" dirty="0"/>
          </a:p>
        </p:txBody>
      </p:sp>
      <p:sp>
        <p:nvSpPr>
          <p:cNvPr id="27" name="Shape 15">
            <a:extLst>
              <a:ext uri="{FF2B5EF4-FFF2-40B4-BE49-F238E27FC236}">
                <a16:creationId xmlns:a16="http://schemas.microsoft.com/office/drawing/2014/main" id="{7B77CE34-77B6-4FA0-A164-BEBB4C61B4A1}"/>
              </a:ext>
            </a:extLst>
          </p:cNvPr>
          <p:cNvSpPr/>
          <p:nvPr/>
        </p:nvSpPr>
        <p:spPr>
          <a:xfrm flipV="1">
            <a:off x="1513929" y="1554790"/>
            <a:ext cx="1915071" cy="23469"/>
          </a:xfrm>
          <a:prstGeom prst="line">
            <a:avLst/>
          </a:prstGeom>
          <a:noFill/>
          <a:ln w="31750">
            <a:solidFill>
              <a:srgbClr val="D4A017"/>
            </a:solidFill>
            <a:prstDash val="dash"/>
          </a:ln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11480" y="256032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04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11480" y="259130"/>
            <a:ext cx="8321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Challenges Hindering Cyber Resilience in Uganda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411480" y="1234440"/>
            <a:ext cx="4160520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 w="12700">
            <a:solidFill>
              <a:srgbClr val="E0E4EA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6" name="Shape 4"/>
          <p:cNvSpPr/>
          <p:nvPr/>
        </p:nvSpPr>
        <p:spPr>
          <a:xfrm>
            <a:off x="548640" y="1380744"/>
            <a:ext cx="502920" cy="502920"/>
          </a:xfrm>
          <a:prstGeom prst="roundRect">
            <a:avLst>
              <a:gd name="adj" fmla="val 10909"/>
            </a:avLst>
          </a:prstGeom>
          <a:solidFill>
            <a:srgbClr val="0D2B55"/>
          </a:solidFill>
          <a:ln w="12700">
            <a:solidFill>
              <a:srgbClr val="0D2B55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7" name="Text 5"/>
          <p:cNvSpPr/>
          <p:nvPr/>
        </p:nvSpPr>
        <p:spPr>
          <a:xfrm>
            <a:off x="548640" y="138074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161288" y="1344168"/>
            <a:ext cx="32735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Skills Gap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1161288" y="1655064"/>
            <a:ext cx="32735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Practitioner deficit; SOCs understaffed; forensic expertise scarce; brain drain accelerating.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11480" y="2468880"/>
            <a:ext cx="4160520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 w="12700">
            <a:solidFill>
              <a:srgbClr val="E0E4EA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11" name="Shape 9"/>
          <p:cNvSpPr/>
          <p:nvPr/>
        </p:nvSpPr>
        <p:spPr>
          <a:xfrm>
            <a:off x="548640" y="2615184"/>
            <a:ext cx="502920" cy="502920"/>
          </a:xfrm>
          <a:prstGeom prst="roundRect">
            <a:avLst>
              <a:gd name="adj" fmla="val 10909"/>
            </a:avLst>
          </a:prstGeom>
          <a:solidFill>
            <a:srgbClr val="0D2B55"/>
          </a:solidFill>
          <a:ln w="12700">
            <a:solidFill>
              <a:srgbClr val="0D2B55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2" name="Text 10"/>
          <p:cNvSpPr/>
          <p:nvPr/>
        </p:nvSpPr>
        <p:spPr>
          <a:xfrm>
            <a:off x="548640" y="261518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161288" y="2578608"/>
            <a:ext cx="32735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Fragmented Legal Framework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1161288" y="2889504"/>
            <a:ext cx="32735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mandatory breach notification. No </a:t>
            </a:r>
            <a:r>
              <a:rPr lang="en-US" sz="1050" dirty="0"/>
              <a:t>Critical Infrastructure </a:t>
            </a:r>
            <a:r>
              <a:rPr lang="en-US" sz="10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protection legislation.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11480" y="3703320"/>
            <a:ext cx="4160520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 w="12700">
            <a:solidFill>
              <a:srgbClr val="E0E4EA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16" name="Shape 14"/>
          <p:cNvSpPr/>
          <p:nvPr/>
        </p:nvSpPr>
        <p:spPr>
          <a:xfrm>
            <a:off x="548640" y="3849624"/>
            <a:ext cx="502920" cy="502920"/>
          </a:xfrm>
          <a:prstGeom prst="roundRect">
            <a:avLst>
              <a:gd name="adj" fmla="val 10909"/>
            </a:avLst>
          </a:prstGeom>
          <a:solidFill>
            <a:srgbClr val="0D2B55"/>
          </a:solidFill>
          <a:ln w="12700">
            <a:solidFill>
              <a:srgbClr val="0D2B55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7" name="Text 15"/>
          <p:cNvSpPr/>
          <p:nvPr/>
        </p:nvSpPr>
        <p:spPr>
          <a:xfrm>
            <a:off x="548640" y="384962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161288" y="3813048"/>
            <a:ext cx="32735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Underfunding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161288" y="4123944"/>
            <a:ext cx="32735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1–3% of IT spend on security vs 10–15% recommended. Budget is reactive, not risk-driven.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846320" y="1234440"/>
            <a:ext cx="4160520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 w="12700">
            <a:solidFill>
              <a:srgbClr val="E0E4EA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21" name="Shape 19"/>
          <p:cNvSpPr/>
          <p:nvPr/>
        </p:nvSpPr>
        <p:spPr>
          <a:xfrm>
            <a:off x="4983480" y="1380744"/>
            <a:ext cx="502920" cy="502920"/>
          </a:xfrm>
          <a:prstGeom prst="roundRect">
            <a:avLst>
              <a:gd name="adj" fmla="val 10909"/>
            </a:avLst>
          </a:prstGeom>
          <a:solidFill>
            <a:srgbClr val="0D2B55"/>
          </a:solidFill>
          <a:ln w="12700">
            <a:solidFill>
              <a:srgbClr val="0D2B55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2" name="Text 20"/>
          <p:cNvSpPr/>
          <p:nvPr/>
        </p:nvSpPr>
        <p:spPr>
          <a:xfrm>
            <a:off x="4983480" y="138074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5596128" y="1344168"/>
            <a:ext cx="32735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Weak Cyber Hygiene Culture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5596128" y="1655064"/>
            <a:ext cx="32735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Social engineering exploits people, not systems. Training is compliance-checkbox, not behaviour-changing.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846320" y="2468880"/>
            <a:ext cx="4160520" cy="1078992"/>
          </a:xfrm>
          <a:prstGeom prst="roundRect">
            <a:avLst>
              <a:gd name="adj" fmla="val 6780"/>
            </a:avLst>
          </a:prstGeom>
          <a:solidFill>
            <a:srgbClr val="FFFFFF"/>
          </a:solidFill>
          <a:ln w="12700">
            <a:solidFill>
              <a:srgbClr val="E0E4EA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26" name="Shape 24"/>
          <p:cNvSpPr/>
          <p:nvPr/>
        </p:nvSpPr>
        <p:spPr>
          <a:xfrm>
            <a:off x="4983480" y="2615184"/>
            <a:ext cx="502920" cy="502920"/>
          </a:xfrm>
          <a:prstGeom prst="roundRect">
            <a:avLst>
              <a:gd name="adj" fmla="val 10909"/>
            </a:avLst>
          </a:prstGeom>
          <a:solidFill>
            <a:srgbClr val="0D2B55"/>
          </a:solidFill>
          <a:ln w="12700">
            <a:solidFill>
              <a:srgbClr val="0D2B55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7" name="Text 25"/>
          <p:cNvSpPr/>
          <p:nvPr/>
        </p:nvSpPr>
        <p:spPr>
          <a:xfrm>
            <a:off x="4983480" y="261518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5596128" y="2578608"/>
            <a:ext cx="32735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Incident Reporting Deficit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5596128" y="2889504"/>
            <a:ext cx="32735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Breaches suppressed to avoid reputational damage. No sector-wide learning.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4846320" y="3730752"/>
            <a:ext cx="4160520" cy="1078992"/>
          </a:xfrm>
          <a:prstGeom prst="roundRect">
            <a:avLst>
              <a:gd name="adj" fmla="val 6780"/>
            </a:avLst>
          </a:prstGeom>
          <a:solidFill>
            <a:srgbClr val="FFF3CD"/>
          </a:solidFill>
          <a:ln w="12700">
            <a:solidFill>
              <a:srgbClr val="D4A017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1" name="Text 29"/>
          <p:cNvSpPr/>
          <p:nvPr/>
        </p:nvSpPr>
        <p:spPr>
          <a:xfrm>
            <a:off x="4983480" y="3822192"/>
            <a:ext cx="3886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LEGISLATIVE GAP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4983480" y="4114800"/>
            <a:ext cx="3886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Legislation mandating minimum cybersecurity standards for critical national infrastructure — creating a compliance vacuum with no regulatory floor.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D2B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411480" y="530352"/>
            <a:ext cx="8321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Emerging Risks &amp; Strategic Considerations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320040" y="1325880"/>
            <a:ext cx="2743200" cy="1627632"/>
          </a:xfrm>
          <a:prstGeom prst="roundRect">
            <a:avLst>
              <a:gd name="adj" fmla="val 5618"/>
            </a:avLst>
          </a:prstGeom>
          <a:solidFill>
            <a:srgbClr val="0A2040"/>
          </a:solidFill>
          <a:ln w="12700">
            <a:solidFill>
              <a:srgbClr val="00687A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7" name="Text 4"/>
          <p:cNvSpPr/>
          <p:nvPr/>
        </p:nvSpPr>
        <p:spPr>
          <a:xfrm>
            <a:off x="611410" y="1472184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as a Threat Amplifier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484632" y="1965960"/>
            <a:ext cx="2423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AI-generated phishing achieves 60–80% higher click-through rates. Deepfake voice fraud is active. Defenders can also leverage AI — but only with baseline infrastructure.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3246120" y="1325880"/>
            <a:ext cx="2743200" cy="1627632"/>
          </a:xfrm>
          <a:prstGeom prst="roundRect">
            <a:avLst>
              <a:gd name="adj" fmla="val 5618"/>
            </a:avLst>
          </a:prstGeom>
          <a:solidFill>
            <a:srgbClr val="0A2040"/>
          </a:solidFill>
          <a:ln w="12700">
            <a:solidFill>
              <a:srgbClr val="00687A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1" name="Text 7"/>
          <p:cNvSpPr/>
          <p:nvPr/>
        </p:nvSpPr>
        <p:spPr>
          <a:xfrm>
            <a:off x="3498745" y="1472184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Geopolitical Cyber Activity</a:t>
            </a:r>
            <a:endParaRPr lang="en-US" sz="1150" dirty="0"/>
          </a:p>
        </p:txBody>
      </p:sp>
      <p:sp>
        <p:nvSpPr>
          <p:cNvPr id="12" name="Text 8"/>
          <p:cNvSpPr/>
          <p:nvPr/>
        </p:nvSpPr>
        <p:spPr>
          <a:xfrm>
            <a:off x="3410712" y="1965960"/>
            <a:ext cx="2423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State-sponsored APT activity targeting government agencies is increasing. Attribution is difficult; impact is real.</a:t>
            </a:r>
            <a:endParaRPr lang="en-US" sz="1000" dirty="0"/>
          </a:p>
        </p:txBody>
      </p:sp>
      <p:sp>
        <p:nvSpPr>
          <p:cNvPr id="13" name="Shape 9"/>
          <p:cNvSpPr/>
          <p:nvPr/>
        </p:nvSpPr>
        <p:spPr>
          <a:xfrm>
            <a:off x="6172200" y="1325880"/>
            <a:ext cx="2743200" cy="1627632"/>
          </a:xfrm>
          <a:prstGeom prst="roundRect">
            <a:avLst>
              <a:gd name="adj" fmla="val 5618"/>
            </a:avLst>
          </a:prstGeom>
          <a:solidFill>
            <a:srgbClr val="0A2040"/>
          </a:solidFill>
          <a:ln w="12700">
            <a:solidFill>
              <a:srgbClr val="00687A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5" name="Text 10"/>
          <p:cNvSpPr/>
          <p:nvPr/>
        </p:nvSpPr>
        <p:spPr>
          <a:xfrm>
            <a:off x="6409324" y="1472184"/>
            <a:ext cx="2238729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Quantum Computing Horizon</a:t>
            </a:r>
            <a:endParaRPr lang="en-US" sz="1150" dirty="0"/>
          </a:p>
        </p:txBody>
      </p:sp>
      <p:sp>
        <p:nvSpPr>
          <p:cNvPr id="16" name="Text 11"/>
          <p:cNvSpPr/>
          <p:nvPr/>
        </p:nvSpPr>
        <p:spPr>
          <a:xfrm>
            <a:off x="6336792" y="1965960"/>
            <a:ext cx="2423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'Harvest now, decrypt later' strategy is active. Organisations with long-lifecycle secrets must begin post-quantum cryptography migration planning today.</a:t>
            </a:r>
            <a:endParaRPr lang="en-US" sz="1000" dirty="0"/>
          </a:p>
        </p:txBody>
      </p:sp>
      <p:sp>
        <p:nvSpPr>
          <p:cNvPr id="17" name="Shape 12"/>
          <p:cNvSpPr/>
          <p:nvPr/>
        </p:nvSpPr>
        <p:spPr>
          <a:xfrm>
            <a:off x="320040" y="3108960"/>
            <a:ext cx="2743200" cy="1627632"/>
          </a:xfrm>
          <a:prstGeom prst="roundRect">
            <a:avLst>
              <a:gd name="adj" fmla="val 5618"/>
            </a:avLst>
          </a:prstGeom>
          <a:solidFill>
            <a:srgbClr val="0A2040"/>
          </a:solidFill>
          <a:ln w="12700">
            <a:solidFill>
              <a:srgbClr val="00687A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9" name="Text 13"/>
          <p:cNvSpPr/>
          <p:nvPr/>
        </p:nvSpPr>
        <p:spPr>
          <a:xfrm>
            <a:off x="580414" y="3255264"/>
            <a:ext cx="1965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5G &amp; IoT Expansion</a:t>
            </a:r>
            <a:endParaRPr lang="en-US" sz="1150" dirty="0"/>
          </a:p>
        </p:txBody>
      </p:sp>
      <p:sp>
        <p:nvSpPr>
          <p:cNvPr id="20" name="Text 14"/>
          <p:cNvSpPr/>
          <p:nvPr/>
        </p:nvSpPr>
        <p:spPr>
          <a:xfrm>
            <a:off x="484632" y="3749040"/>
            <a:ext cx="2423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Millions of new devices joining national networks with minimal security controls. No national IoT security standards currently exist.</a:t>
            </a:r>
            <a:endParaRPr lang="en-US" sz="1000" dirty="0"/>
          </a:p>
        </p:txBody>
      </p:sp>
      <p:sp>
        <p:nvSpPr>
          <p:cNvPr id="21" name="Shape 15"/>
          <p:cNvSpPr/>
          <p:nvPr/>
        </p:nvSpPr>
        <p:spPr>
          <a:xfrm>
            <a:off x="3246120" y="3108960"/>
            <a:ext cx="2743200" cy="1627632"/>
          </a:xfrm>
          <a:prstGeom prst="roundRect">
            <a:avLst>
              <a:gd name="adj" fmla="val 5618"/>
            </a:avLst>
          </a:prstGeom>
          <a:solidFill>
            <a:srgbClr val="0A2040"/>
          </a:solidFill>
          <a:ln w="12700">
            <a:solidFill>
              <a:srgbClr val="00687A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3" name="Text 16"/>
          <p:cNvSpPr/>
          <p:nvPr/>
        </p:nvSpPr>
        <p:spPr>
          <a:xfrm>
            <a:off x="3475500" y="3255264"/>
            <a:ext cx="222787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Crypto &amp; Digital Asset Risks</a:t>
            </a:r>
            <a:endParaRPr lang="en-US" sz="1150" dirty="0"/>
          </a:p>
        </p:txBody>
      </p:sp>
      <p:sp>
        <p:nvSpPr>
          <p:cNvPr id="24" name="Text 17"/>
          <p:cNvSpPr/>
          <p:nvPr/>
        </p:nvSpPr>
        <p:spPr>
          <a:xfrm>
            <a:off x="3410712" y="3749040"/>
            <a:ext cx="2423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Crypto-jacking, exchange compromises, and privacy coin money laundering from cyber proceeds are emerging financial crime vectors.</a:t>
            </a:r>
            <a:endParaRPr lang="en-US" sz="1000" dirty="0"/>
          </a:p>
        </p:txBody>
      </p:sp>
      <p:sp>
        <p:nvSpPr>
          <p:cNvPr id="25" name="Shape 18"/>
          <p:cNvSpPr/>
          <p:nvPr/>
        </p:nvSpPr>
        <p:spPr>
          <a:xfrm>
            <a:off x="6172200" y="3108960"/>
            <a:ext cx="2743200" cy="1627632"/>
          </a:xfrm>
          <a:prstGeom prst="roundRect">
            <a:avLst>
              <a:gd name="adj" fmla="val 5618"/>
            </a:avLst>
          </a:prstGeom>
          <a:solidFill>
            <a:srgbClr val="0A2040"/>
          </a:solidFill>
          <a:ln w="12700">
            <a:solidFill>
              <a:srgbClr val="00687A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7" name="Text 19"/>
          <p:cNvSpPr/>
          <p:nvPr/>
        </p:nvSpPr>
        <p:spPr>
          <a:xfrm>
            <a:off x="6409324" y="3255264"/>
            <a:ext cx="236891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OT/IT Convergence</a:t>
            </a:r>
            <a:endParaRPr lang="en-US" sz="1150" dirty="0"/>
          </a:p>
        </p:txBody>
      </p:sp>
      <p:sp>
        <p:nvSpPr>
          <p:cNvPr id="28" name="Text 20"/>
          <p:cNvSpPr/>
          <p:nvPr/>
        </p:nvSpPr>
        <p:spPr>
          <a:xfrm>
            <a:off x="6336792" y="3749040"/>
            <a:ext cx="2423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Critical infrastructure control systems increasingly networked. A cyber incident in energy or water infrastructure carries direct public safety consequences.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47472" y="212638"/>
            <a:ext cx="8385048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Strategic Recommendations: Short Term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347472" y="1188720"/>
            <a:ext cx="2697480" cy="3611880"/>
          </a:xfrm>
          <a:prstGeom prst="roundRect">
            <a:avLst>
              <a:gd name="adj" fmla="val 3390"/>
            </a:avLst>
          </a:prstGeom>
          <a:solidFill>
            <a:srgbClr val="FFFFFF"/>
          </a:solidFill>
          <a:ln w="12700">
            <a:solidFill>
              <a:srgbClr val="E0E4EA"/>
            </a:solidFill>
            <a:prstDash val="solid"/>
          </a:ln>
          <a:effectLst>
            <a:outerShdw blurRad="101600" dist="381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6" name="Shape 4"/>
          <p:cNvSpPr/>
          <p:nvPr/>
        </p:nvSpPr>
        <p:spPr>
          <a:xfrm>
            <a:off x="530352" y="1353312"/>
            <a:ext cx="841248" cy="749808"/>
          </a:xfrm>
          <a:prstGeom prst="roundRect">
            <a:avLst>
              <a:gd name="adj" fmla="val 8537"/>
            </a:avLst>
          </a:prstGeom>
          <a:solidFill>
            <a:srgbClr val="0D2B55"/>
          </a:solidFill>
          <a:ln w="12700">
            <a:solidFill>
              <a:srgbClr val="0D2B55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7" name="Text 5"/>
          <p:cNvSpPr/>
          <p:nvPr/>
        </p:nvSpPr>
        <p:spPr>
          <a:xfrm>
            <a:off x="530352" y="1353312"/>
            <a:ext cx="84124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12064" y="2212848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Implement Critical Baseline Controls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12064" y="2834640"/>
            <a:ext cx="2395728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10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Deploy MFA across ALL privileged and external-facing systems</a:t>
            </a:r>
            <a:endParaRPr lang="en-US" sz="1050" dirty="0"/>
          </a:p>
          <a:p>
            <a:r>
              <a:rPr lang="en-US" sz="10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Emergency patch assessment — remediate critical findings in 30 days</a:t>
            </a:r>
            <a:endParaRPr lang="en-US" sz="1050" dirty="0"/>
          </a:p>
          <a:p>
            <a:r>
              <a:rPr lang="en-US" sz="10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Audit and document all undocumented APIs on core systems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227832" y="1188720"/>
            <a:ext cx="2697480" cy="3611880"/>
          </a:xfrm>
          <a:prstGeom prst="roundRect">
            <a:avLst>
              <a:gd name="adj" fmla="val 3390"/>
            </a:avLst>
          </a:prstGeom>
          <a:solidFill>
            <a:srgbClr val="FFFFFF"/>
          </a:solidFill>
          <a:ln w="12700">
            <a:solidFill>
              <a:srgbClr val="E0E4EA"/>
            </a:solidFill>
            <a:prstDash val="solid"/>
          </a:ln>
          <a:effectLst>
            <a:outerShdw blurRad="101600" dist="381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ZA" dirty="0"/>
          </a:p>
        </p:txBody>
      </p:sp>
      <p:sp>
        <p:nvSpPr>
          <p:cNvPr id="11" name="Shape 9"/>
          <p:cNvSpPr/>
          <p:nvPr/>
        </p:nvSpPr>
        <p:spPr>
          <a:xfrm>
            <a:off x="3410712" y="1353312"/>
            <a:ext cx="841248" cy="749808"/>
          </a:xfrm>
          <a:prstGeom prst="roundRect">
            <a:avLst>
              <a:gd name="adj" fmla="val 8537"/>
            </a:avLst>
          </a:prstGeom>
          <a:solidFill>
            <a:srgbClr val="0D2B55"/>
          </a:solidFill>
          <a:ln w="12700">
            <a:solidFill>
              <a:srgbClr val="0D2B55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2" name="Text 10"/>
          <p:cNvSpPr/>
          <p:nvPr/>
        </p:nvSpPr>
        <p:spPr>
          <a:xfrm>
            <a:off x="3410712" y="1353312"/>
            <a:ext cx="84124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392424" y="2212848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Activate Incident Response Readiness</a:t>
            </a:r>
          </a:p>
        </p:txBody>
      </p:sp>
      <p:sp>
        <p:nvSpPr>
          <p:cNvPr id="14" name="Text 12"/>
          <p:cNvSpPr/>
          <p:nvPr/>
        </p:nvSpPr>
        <p:spPr>
          <a:xfrm>
            <a:off x="3392424" y="2834640"/>
            <a:ext cx="2395728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10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Document Incident Response Plans</a:t>
            </a:r>
            <a:endParaRPr lang="en-US" sz="1050" dirty="0"/>
          </a:p>
          <a:p>
            <a:r>
              <a:rPr lang="en-US" sz="10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Senior leadership tabletop exercises</a:t>
            </a:r>
            <a:endParaRPr lang="en-US" sz="1050" dirty="0"/>
          </a:p>
          <a:p>
            <a:r>
              <a:rPr lang="en-US" sz="10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Engage qualified IR retainer before an incident occurs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108192" y="1188720"/>
            <a:ext cx="2697480" cy="3611880"/>
          </a:xfrm>
          <a:prstGeom prst="roundRect">
            <a:avLst>
              <a:gd name="adj" fmla="val 3390"/>
            </a:avLst>
          </a:prstGeom>
          <a:solidFill>
            <a:srgbClr val="FFFFFF"/>
          </a:solidFill>
          <a:ln w="12700">
            <a:solidFill>
              <a:srgbClr val="E0E4EA"/>
            </a:solidFill>
            <a:prstDash val="solid"/>
          </a:ln>
          <a:effectLst>
            <a:outerShdw blurRad="101600" dist="38100" dir="27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16" name="Shape 14"/>
          <p:cNvSpPr/>
          <p:nvPr/>
        </p:nvSpPr>
        <p:spPr>
          <a:xfrm>
            <a:off x="6291072" y="1353312"/>
            <a:ext cx="841248" cy="749808"/>
          </a:xfrm>
          <a:prstGeom prst="roundRect">
            <a:avLst>
              <a:gd name="adj" fmla="val 8537"/>
            </a:avLst>
          </a:prstGeom>
          <a:solidFill>
            <a:srgbClr val="0D2B55"/>
          </a:solidFill>
          <a:ln w="12700">
            <a:solidFill>
              <a:srgbClr val="0D2B55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7" name="Text 15"/>
          <p:cNvSpPr/>
          <p:nvPr/>
        </p:nvSpPr>
        <p:spPr>
          <a:xfrm>
            <a:off x="6291072" y="1353312"/>
            <a:ext cx="84124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272784" y="2212848"/>
            <a:ext cx="2377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20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Establish Executive Cyber Accountability</a:t>
            </a:r>
          </a:p>
          <a:p>
            <a:pPr marL="0" indent="0">
              <a:buNone/>
            </a:pP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272784" y="2834640"/>
            <a:ext cx="2395728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10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Appoint CISO with direct CEO and board access</a:t>
            </a:r>
            <a:endParaRPr lang="en-US" sz="1050" dirty="0"/>
          </a:p>
          <a:p>
            <a:r>
              <a:rPr lang="en-US" sz="10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Cyber as standing board agenda item</a:t>
            </a:r>
            <a:endParaRPr lang="en-US" sz="1050" dirty="0"/>
          </a:p>
          <a:p>
            <a:r>
              <a:rPr lang="en-US" sz="10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Commission independent baseline cyber risk assessment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411480" y="530352"/>
            <a:ext cx="8321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60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Strategic Recommendations: Medium &amp; Long Term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11480" y="1188720"/>
            <a:ext cx="4114800" cy="347472"/>
          </a:xfrm>
          <a:prstGeom prst="roundRect">
            <a:avLst>
              <a:gd name="adj" fmla="val 18421"/>
            </a:avLst>
          </a:prstGeom>
          <a:solidFill>
            <a:srgbClr val="00687A"/>
          </a:solidFill>
          <a:ln w="12700">
            <a:solidFill>
              <a:srgbClr val="00687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6" name="Text 4"/>
          <p:cNvSpPr/>
          <p:nvPr/>
        </p:nvSpPr>
        <p:spPr>
          <a:xfrm>
            <a:off x="411480" y="1188720"/>
            <a:ext cx="4114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6–18 MONTHS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11480" y="1664208"/>
            <a:ext cx="4114800" cy="987552"/>
          </a:xfrm>
          <a:prstGeom prst="roundRect">
            <a:avLst>
              <a:gd name="adj" fmla="val 6481"/>
            </a:avLst>
          </a:prstGeom>
          <a:solidFill>
            <a:srgbClr val="FFFFFF"/>
          </a:solidFill>
          <a:ln w="12700">
            <a:solidFill>
              <a:srgbClr val="E0E4EA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8" name="Text 6"/>
          <p:cNvSpPr/>
          <p:nvPr/>
        </p:nvSpPr>
        <p:spPr>
          <a:xfrm>
            <a:off x="548640" y="1737360"/>
            <a:ext cx="8229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068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 04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548640" y="1920240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Sustainable Cyber Talent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48640" y="2157984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Partner with universities.</a:t>
            </a:r>
          </a:p>
          <a:p>
            <a:pPr marL="0" indent="0">
              <a:buNone/>
            </a:pPr>
            <a:r>
              <a:rPr lang="en-US" sz="10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Behavioral security awareness programmes. </a:t>
            </a:r>
          </a:p>
          <a:p>
            <a:pPr marL="0" indent="0">
              <a:buNone/>
            </a:pPr>
            <a:r>
              <a:rPr lang="en-US" sz="10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Internal career pathways to reduce attrition.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11480" y="2761488"/>
            <a:ext cx="4114800" cy="987552"/>
          </a:xfrm>
          <a:prstGeom prst="roundRect">
            <a:avLst>
              <a:gd name="adj" fmla="val 6481"/>
            </a:avLst>
          </a:prstGeom>
          <a:solidFill>
            <a:srgbClr val="FFFFFF"/>
          </a:solidFill>
          <a:ln w="12700">
            <a:solidFill>
              <a:srgbClr val="E0E4EA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12" name="Text 10"/>
          <p:cNvSpPr/>
          <p:nvPr/>
        </p:nvSpPr>
        <p:spPr>
          <a:xfrm>
            <a:off x="548640" y="2834640"/>
            <a:ext cx="8229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068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 05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548640" y="3017520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Establish Sector Intelligence Sharing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48640" y="3255264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Finance Sector ISAC for real-time threat intelligence sharing. Government cyber liaisons to UCC-CERT. Member secondments to expand CERT capacity.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11480" y="3858768"/>
            <a:ext cx="4114800" cy="987552"/>
          </a:xfrm>
          <a:prstGeom prst="roundRect">
            <a:avLst>
              <a:gd name="adj" fmla="val 6481"/>
            </a:avLst>
          </a:prstGeom>
          <a:solidFill>
            <a:srgbClr val="FFFFFF"/>
          </a:solidFill>
          <a:ln w="12700">
            <a:solidFill>
              <a:srgbClr val="E0E4EA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16" name="Text 14"/>
          <p:cNvSpPr/>
          <p:nvPr/>
        </p:nvSpPr>
        <p:spPr>
          <a:xfrm>
            <a:off x="548640" y="3931920"/>
            <a:ext cx="8229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068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 06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Advocate for Legislative Modernisation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4352544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Advocate for mandatory breach notification law. </a:t>
            </a:r>
          </a:p>
          <a:p>
            <a:pPr marL="0" indent="0">
              <a:buNone/>
            </a:pPr>
            <a:r>
              <a:rPr lang="en-US" sz="10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Sector-specific minimum security standards.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754880" y="1188720"/>
            <a:ext cx="4114800" cy="347472"/>
          </a:xfrm>
          <a:prstGeom prst="roundRect">
            <a:avLst>
              <a:gd name="adj" fmla="val 18421"/>
            </a:avLst>
          </a:prstGeom>
          <a:solidFill>
            <a:srgbClr val="0D2B55"/>
          </a:solidFill>
          <a:ln w="12700">
            <a:solidFill>
              <a:srgbClr val="0D2B55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0" name="Text 18"/>
          <p:cNvSpPr/>
          <p:nvPr/>
        </p:nvSpPr>
        <p:spPr>
          <a:xfrm>
            <a:off x="4754880" y="1188720"/>
            <a:ext cx="4114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18+ MONTHS — STRATEGIC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4754880" y="1664208"/>
            <a:ext cx="4114800" cy="1417320"/>
          </a:xfrm>
          <a:prstGeom prst="roundRect">
            <a:avLst>
              <a:gd name="adj" fmla="val 4516"/>
            </a:avLst>
          </a:prstGeom>
          <a:solidFill>
            <a:srgbClr val="FFFFFF"/>
          </a:solidFill>
          <a:ln w="12700">
            <a:solidFill>
              <a:srgbClr val="E0E4EA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22" name="Text 20"/>
          <p:cNvSpPr/>
          <p:nvPr/>
        </p:nvSpPr>
        <p:spPr>
          <a:xfrm>
            <a:off x="4892040" y="1737360"/>
            <a:ext cx="8229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 07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4892040" y="1938528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National Cyber Resilience Architecture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892040" y="2258568"/>
            <a:ext cx="38404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Refresh national cybersecurity strategy with measurable outcomes. Establish national cyber range. Harmonise standards via EAC/AU/ITU partnerships.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754880" y="3200400"/>
            <a:ext cx="4114800" cy="1417320"/>
          </a:xfrm>
          <a:prstGeom prst="roundRect">
            <a:avLst>
              <a:gd name="adj" fmla="val 4516"/>
            </a:avLst>
          </a:prstGeom>
          <a:solidFill>
            <a:srgbClr val="FFFFFF"/>
          </a:solidFill>
          <a:ln w="12700">
            <a:solidFill>
              <a:srgbClr val="E0E4EA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26" name="Text 24"/>
          <p:cNvSpPr/>
          <p:nvPr/>
        </p:nvSpPr>
        <p:spPr>
          <a:xfrm>
            <a:off x="4892040" y="3273552"/>
            <a:ext cx="8229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 08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4892040" y="347472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Emerging Technology Governance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4892040" y="3794760"/>
            <a:ext cx="38404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use policies addressing security risks of AI deployment. Cryptographic inventory for post-quantum migration. </a:t>
            </a:r>
          </a:p>
          <a:p>
            <a:pPr marL="0" indent="0">
              <a:buNone/>
            </a:pPr>
            <a:r>
              <a:rPr lang="en-US" sz="10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National IoT minimum security regulations.</a:t>
            </a:r>
            <a:endParaRPr lang="en-US" sz="10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D2B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411480" y="318957"/>
            <a:ext cx="8321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Will YOU Do When You Leave This Room?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411480" y="1261872"/>
            <a:ext cx="8321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Pick ONE commitment from each column — then tell the person next to you.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384048" y="1664208"/>
            <a:ext cx="2724912" cy="402336"/>
          </a:xfrm>
          <a:prstGeom prst="roundRect">
            <a:avLst>
              <a:gd name="adj" fmla="val 18182"/>
            </a:avLst>
          </a:prstGeom>
          <a:solidFill>
            <a:srgbClr val="00687A"/>
          </a:solidFill>
          <a:ln w="12700">
            <a:solidFill>
              <a:srgbClr val="00687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7" name="Text 5"/>
          <p:cNvSpPr/>
          <p:nvPr/>
        </p:nvSpPr>
        <p:spPr>
          <a:xfrm>
            <a:off x="384048" y="1664208"/>
            <a:ext cx="272491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MONTH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84048" y="2176272"/>
            <a:ext cx="2724912" cy="585216"/>
          </a:xfrm>
          <a:prstGeom prst="roundRect">
            <a:avLst>
              <a:gd name="adj" fmla="val 10938"/>
            </a:avLst>
          </a:prstGeom>
          <a:solidFill>
            <a:srgbClr val="0A1E3A"/>
          </a:solidFill>
          <a:ln w="12700">
            <a:solidFill>
              <a:srgbClr val="00687A">
                <a:alpha val="45000"/>
              </a:srgbClr>
            </a:solidFill>
            <a:prstDash val="solid"/>
          </a:ln>
          <a:effectLst>
            <a:outerShdw blurRad="76200" dist="254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9" name="Shape 7"/>
          <p:cNvSpPr/>
          <p:nvPr/>
        </p:nvSpPr>
        <p:spPr>
          <a:xfrm>
            <a:off x="521208" y="2313432"/>
            <a:ext cx="310896" cy="310896"/>
          </a:xfrm>
          <a:prstGeom prst="ellipse">
            <a:avLst/>
          </a:prstGeom>
          <a:solidFill>
            <a:srgbClr val="0D2B55"/>
          </a:solidFill>
          <a:ln w="12700">
            <a:solidFill>
              <a:srgbClr val="00687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0" name="Text 8"/>
          <p:cNvSpPr/>
          <p:nvPr/>
        </p:nvSpPr>
        <p:spPr>
          <a:xfrm>
            <a:off x="521208" y="231343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0068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☐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932688" y="2249424"/>
            <a:ext cx="20665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Brief your CEO on today's session findings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84048" y="2834640"/>
            <a:ext cx="2724912" cy="585216"/>
          </a:xfrm>
          <a:prstGeom prst="roundRect">
            <a:avLst>
              <a:gd name="adj" fmla="val 10938"/>
            </a:avLst>
          </a:prstGeom>
          <a:solidFill>
            <a:srgbClr val="0A1E3A"/>
          </a:solidFill>
          <a:ln w="12700">
            <a:solidFill>
              <a:srgbClr val="00687A">
                <a:alpha val="45000"/>
              </a:srgbClr>
            </a:solidFill>
            <a:prstDash val="solid"/>
          </a:ln>
          <a:effectLst>
            <a:outerShdw blurRad="76200" dist="254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13" name="Shape 11"/>
          <p:cNvSpPr/>
          <p:nvPr/>
        </p:nvSpPr>
        <p:spPr>
          <a:xfrm>
            <a:off x="521208" y="2971800"/>
            <a:ext cx="310896" cy="310896"/>
          </a:xfrm>
          <a:prstGeom prst="ellipse">
            <a:avLst/>
          </a:prstGeom>
          <a:solidFill>
            <a:srgbClr val="0D2B55"/>
          </a:solidFill>
          <a:ln w="12700">
            <a:solidFill>
              <a:srgbClr val="00687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4" name="Text 12"/>
          <p:cNvSpPr/>
          <p:nvPr/>
        </p:nvSpPr>
        <p:spPr>
          <a:xfrm>
            <a:off x="521208" y="297180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0068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☐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932688" y="2907792"/>
            <a:ext cx="20665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your email security &amp; MFA status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84048" y="3493008"/>
            <a:ext cx="2724912" cy="585216"/>
          </a:xfrm>
          <a:prstGeom prst="roundRect">
            <a:avLst>
              <a:gd name="adj" fmla="val 10938"/>
            </a:avLst>
          </a:prstGeom>
          <a:solidFill>
            <a:srgbClr val="0A1E3A"/>
          </a:solidFill>
          <a:ln w="12700">
            <a:solidFill>
              <a:srgbClr val="00687A">
                <a:alpha val="45000"/>
              </a:srgbClr>
            </a:solidFill>
            <a:prstDash val="solid"/>
          </a:ln>
          <a:effectLst>
            <a:outerShdw blurRad="76200" dist="254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17" name="Shape 15"/>
          <p:cNvSpPr/>
          <p:nvPr/>
        </p:nvSpPr>
        <p:spPr>
          <a:xfrm>
            <a:off x="521208" y="3630168"/>
            <a:ext cx="310896" cy="310896"/>
          </a:xfrm>
          <a:prstGeom prst="ellipse">
            <a:avLst/>
          </a:prstGeom>
          <a:solidFill>
            <a:srgbClr val="0D2B55"/>
          </a:solidFill>
          <a:ln w="12700">
            <a:solidFill>
              <a:srgbClr val="00687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8" name="Text 16"/>
          <p:cNvSpPr/>
          <p:nvPr/>
        </p:nvSpPr>
        <p:spPr>
          <a:xfrm>
            <a:off x="521208" y="363016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0068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☐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932688" y="3566160"/>
            <a:ext cx="20665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 out who your CISO/security lead is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384048" y="4151376"/>
            <a:ext cx="2724912" cy="585216"/>
          </a:xfrm>
          <a:prstGeom prst="roundRect">
            <a:avLst>
              <a:gd name="adj" fmla="val 10938"/>
            </a:avLst>
          </a:prstGeom>
          <a:solidFill>
            <a:srgbClr val="0A1E3A"/>
          </a:solidFill>
          <a:ln w="12700">
            <a:solidFill>
              <a:srgbClr val="00687A">
                <a:alpha val="45000"/>
              </a:srgbClr>
            </a:solidFill>
            <a:prstDash val="solid"/>
          </a:ln>
          <a:effectLst>
            <a:outerShdw blurRad="76200" dist="254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21" name="Shape 19"/>
          <p:cNvSpPr/>
          <p:nvPr/>
        </p:nvSpPr>
        <p:spPr>
          <a:xfrm>
            <a:off x="521208" y="4288536"/>
            <a:ext cx="310896" cy="310896"/>
          </a:xfrm>
          <a:prstGeom prst="ellipse">
            <a:avLst/>
          </a:prstGeom>
          <a:solidFill>
            <a:srgbClr val="0D2B55"/>
          </a:solidFill>
          <a:ln w="12700">
            <a:solidFill>
              <a:srgbClr val="00687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2" name="Text 20"/>
          <p:cNvSpPr/>
          <p:nvPr/>
        </p:nvSpPr>
        <p:spPr>
          <a:xfrm>
            <a:off x="521208" y="428853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0068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☐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932688" y="4224528"/>
            <a:ext cx="20665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 if you have an Incident Response Plan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3291840" y="1664208"/>
            <a:ext cx="2724912" cy="402336"/>
          </a:xfrm>
          <a:prstGeom prst="roundRect">
            <a:avLst>
              <a:gd name="adj" fmla="val 18182"/>
            </a:avLst>
          </a:prstGeom>
          <a:solidFill>
            <a:srgbClr val="D4680A"/>
          </a:solidFill>
          <a:ln w="12700">
            <a:solidFill>
              <a:srgbClr val="D4680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5" name="Text 23"/>
          <p:cNvSpPr/>
          <p:nvPr/>
        </p:nvSpPr>
        <p:spPr>
          <a:xfrm>
            <a:off x="3291840" y="1664208"/>
            <a:ext cx="272491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QUARTER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3291840" y="2176272"/>
            <a:ext cx="2724912" cy="585216"/>
          </a:xfrm>
          <a:prstGeom prst="roundRect">
            <a:avLst>
              <a:gd name="adj" fmla="val 10938"/>
            </a:avLst>
          </a:prstGeom>
          <a:solidFill>
            <a:srgbClr val="0A1E3A"/>
          </a:solidFill>
          <a:ln w="12700">
            <a:solidFill>
              <a:srgbClr val="D4680A">
                <a:alpha val="45000"/>
              </a:srgbClr>
            </a:solidFill>
            <a:prstDash val="solid"/>
          </a:ln>
          <a:effectLst>
            <a:outerShdw blurRad="76200" dist="254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27" name="Shape 25"/>
          <p:cNvSpPr/>
          <p:nvPr/>
        </p:nvSpPr>
        <p:spPr>
          <a:xfrm>
            <a:off x="3429000" y="2313432"/>
            <a:ext cx="310896" cy="310896"/>
          </a:xfrm>
          <a:prstGeom prst="ellipse">
            <a:avLst/>
          </a:prstGeom>
          <a:solidFill>
            <a:srgbClr val="0D2B55"/>
          </a:solidFill>
          <a:ln w="12700">
            <a:solidFill>
              <a:srgbClr val="D4680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8" name="Text 26"/>
          <p:cNvSpPr/>
          <p:nvPr/>
        </p:nvSpPr>
        <p:spPr>
          <a:xfrm>
            <a:off x="3429000" y="231343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D468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☐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3840480" y="2249424"/>
            <a:ext cx="20665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Place cyber on next board / ExCo agenda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3291840" y="2834640"/>
            <a:ext cx="2724912" cy="585216"/>
          </a:xfrm>
          <a:prstGeom prst="roundRect">
            <a:avLst>
              <a:gd name="adj" fmla="val 10938"/>
            </a:avLst>
          </a:prstGeom>
          <a:solidFill>
            <a:srgbClr val="0A1E3A"/>
          </a:solidFill>
          <a:ln w="12700">
            <a:solidFill>
              <a:srgbClr val="D4680A">
                <a:alpha val="45000"/>
              </a:srgbClr>
            </a:solidFill>
            <a:prstDash val="solid"/>
          </a:ln>
          <a:effectLst>
            <a:outerShdw blurRad="76200" dist="254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31" name="Shape 29"/>
          <p:cNvSpPr/>
          <p:nvPr/>
        </p:nvSpPr>
        <p:spPr>
          <a:xfrm>
            <a:off x="3429000" y="2971800"/>
            <a:ext cx="310896" cy="310896"/>
          </a:xfrm>
          <a:prstGeom prst="ellipse">
            <a:avLst/>
          </a:prstGeom>
          <a:solidFill>
            <a:srgbClr val="0D2B55"/>
          </a:solidFill>
          <a:ln w="12700">
            <a:solidFill>
              <a:srgbClr val="D4680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2" name="Text 30"/>
          <p:cNvSpPr/>
          <p:nvPr/>
        </p:nvSpPr>
        <p:spPr>
          <a:xfrm>
            <a:off x="3429000" y="297180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D468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☐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3840480" y="2907792"/>
            <a:ext cx="20665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Commission a basic vulnerability assessment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3291840" y="3493008"/>
            <a:ext cx="2724912" cy="585216"/>
          </a:xfrm>
          <a:prstGeom prst="roundRect">
            <a:avLst>
              <a:gd name="adj" fmla="val 10938"/>
            </a:avLst>
          </a:prstGeom>
          <a:solidFill>
            <a:srgbClr val="0A1E3A"/>
          </a:solidFill>
          <a:ln w="12700">
            <a:solidFill>
              <a:srgbClr val="D4680A">
                <a:alpha val="45000"/>
              </a:srgbClr>
            </a:solidFill>
            <a:prstDash val="solid"/>
          </a:ln>
          <a:effectLst>
            <a:outerShdw blurRad="76200" dist="254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35" name="Shape 33"/>
          <p:cNvSpPr/>
          <p:nvPr/>
        </p:nvSpPr>
        <p:spPr>
          <a:xfrm>
            <a:off x="3429000" y="3630168"/>
            <a:ext cx="310896" cy="310896"/>
          </a:xfrm>
          <a:prstGeom prst="ellipse">
            <a:avLst/>
          </a:prstGeom>
          <a:solidFill>
            <a:srgbClr val="0D2B55"/>
          </a:solidFill>
          <a:ln w="12700">
            <a:solidFill>
              <a:srgbClr val="D4680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6" name="Text 34"/>
          <p:cNvSpPr/>
          <p:nvPr/>
        </p:nvSpPr>
        <p:spPr>
          <a:xfrm>
            <a:off x="3429000" y="363016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D468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☐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3840480" y="3566160"/>
            <a:ext cx="20665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 a phishing simulation with your team</a:t>
            </a:r>
            <a:endParaRPr lang="en-US" sz="1050" dirty="0"/>
          </a:p>
        </p:txBody>
      </p:sp>
      <p:sp>
        <p:nvSpPr>
          <p:cNvPr id="38" name="Shape 36"/>
          <p:cNvSpPr/>
          <p:nvPr/>
        </p:nvSpPr>
        <p:spPr>
          <a:xfrm>
            <a:off x="3291840" y="4151376"/>
            <a:ext cx="2724912" cy="585216"/>
          </a:xfrm>
          <a:prstGeom prst="roundRect">
            <a:avLst>
              <a:gd name="adj" fmla="val 10938"/>
            </a:avLst>
          </a:prstGeom>
          <a:solidFill>
            <a:srgbClr val="0A1E3A"/>
          </a:solidFill>
          <a:ln w="12700">
            <a:solidFill>
              <a:srgbClr val="D4680A">
                <a:alpha val="45000"/>
              </a:srgbClr>
            </a:solidFill>
            <a:prstDash val="solid"/>
          </a:ln>
          <a:effectLst>
            <a:outerShdw blurRad="76200" dist="254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39" name="Shape 37"/>
          <p:cNvSpPr/>
          <p:nvPr/>
        </p:nvSpPr>
        <p:spPr>
          <a:xfrm>
            <a:off x="3429000" y="4288536"/>
            <a:ext cx="310896" cy="310896"/>
          </a:xfrm>
          <a:prstGeom prst="ellipse">
            <a:avLst/>
          </a:prstGeom>
          <a:solidFill>
            <a:srgbClr val="0D2B55"/>
          </a:solidFill>
          <a:ln w="12700">
            <a:solidFill>
              <a:srgbClr val="D4680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0" name="Text 38"/>
          <p:cNvSpPr/>
          <p:nvPr/>
        </p:nvSpPr>
        <p:spPr>
          <a:xfrm>
            <a:off x="3429000" y="428853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D468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☐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3840480" y="4224528"/>
            <a:ext cx="20665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42" name="Shape 40"/>
          <p:cNvSpPr/>
          <p:nvPr/>
        </p:nvSpPr>
        <p:spPr>
          <a:xfrm>
            <a:off x="6199632" y="1664208"/>
            <a:ext cx="2724912" cy="402336"/>
          </a:xfrm>
          <a:prstGeom prst="roundRect">
            <a:avLst>
              <a:gd name="adj" fmla="val 18182"/>
            </a:avLst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3" name="Text 41"/>
          <p:cNvSpPr/>
          <p:nvPr/>
        </p:nvSpPr>
        <p:spPr>
          <a:xfrm>
            <a:off x="6199632" y="1664208"/>
            <a:ext cx="272491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YEAR</a:t>
            </a:r>
            <a:endParaRPr lang="en-US" sz="1300" dirty="0"/>
          </a:p>
        </p:txBody>
      </p:sp>
      <p:sp>
        <p:nvSpPr>
          <p:cNvPr id="44" name="Shape 42"/>
          <p:cNvSpPr/>
          <p:nvPr/>
        </p:nvSpPr>
        <p:spPr>
          <a:xfrm>
            <a:off x="6199632" y="2176272"/>
            <a:ext cx="2724912" cy="585216"/>
          </a:xfrm>
          <a:prstGeom prst="roundRect">
            <a:avLst>
              <a:gd name="adj" fmla="val 10938"/>
            </a:avLst>
          </a:prstGeom>
          <a:solidFill>
            <a:srgbClr val="0A1E3A"/>
          </a:solidFill>
          <a:ln w="12700">
            <a:solidFill>
              <a:srgbClr val="1A7A4A">
                <a:alpha val="45000"/>
              </a:srgbClr>
            </a:solidFill>
            <a:prstDash val="solid"/>
          </a:ln>
          <a:effectLst>
            <a:outerShdw blurRad="76200" dist="254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45" name="Shape 43"/>
          <p:cNvSpPr/>
          <p:nvPr/>
        </p:nvSpPr>
        <p:spPr>
          <a:xfrm>
            <a:off x="6336792" y="2313432"/>
            <a:ext cx="310896" cy="310896"/>
          </a:xfrm>
          <a:prstGeom prst="ellipse">
            <a:avLst/>
          </a:prstGeom>
          <a:solidFill>
            <a:srgbClr val="0D2B55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6" name="Text 44"/>
          <p:cNvSpPr/>
          <p:nvPr/>
        </p:nvSpPr>
        <p:spPr>
          <a:xfrm>
            <a:off x="6336792" y="231343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A7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☐</a:t>
            </a:r>
            <a:endParaRPr lang="en-US" sz="1100" dirty="0"/>
          </a:p>
        </p:txBody>
      </p:sp>
      <p:sp>
        <p:nvSpPr>
          <p:cNvPr id="47" name="Text 45"/>
          <p:cNvSpPr/>
          <p:nvPr/>
        </p:nvSpPr>
        <p:spPr>
          <a:xfrm>
            <a:off x="6748272" y="2249424"/>
            <a:ext cx="20665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Appoint / empower your CISO with board access</a:t>
            </a:r>
            <a:endParaRPr lang="en-US" sz="1050" dirty="0"/>
          </a:p>
        </p:txBody>
      </p:sp>
      <p:sp>
        <p:nvSpPr>
          <p:cNvPr id="48" name="Shape 46"/>
          <p:cNvSpPr/>
          <p:nvPr/>
        </p:nvSpPr>
        <p:spPr>
          <a:xfrm>
            <a:off x="6199632" y="2834640"/>
            <a:ext cx="2724912" cy="585216"/>
          </a:xfrm>
          <a:prstGeom prst="roundRect">
            <a:avLst>
              <a:gd name="adj" fmla="val 10938"/>
            </a:avLst>
          </a:prstGeom>
          <a:solidFill>
            <a:srgbClr val="0A1E3A"/>
          </a:solidFill>
          <a:ln w="12700">
            <a:solidFill>
              <a:srgbClr val="1A7A4A">
                <a:alpha val="45000"/>
              </a:srgbClr>
            </a:solidFill>
            <a:prstDash val="solid"/>
          </a:ln>
          <a:effectLst>
            <a:outerShdw blurRad="76200" dist="254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49" name="Shape 47"/>
          <p:cNvSpPr/>
          <p:nvPr/>
        </p:nvSpPr>
        <p:spPr>
          <a:xfrm>
            <a:off x="6336792" y="2971800"/>
            <a:ext cx="310896" cy="310896"/>
          </a:xfrm>
          <a:prstGeom prst="ellipse">
            <a:avLst/>
          </a:prstGeom>
          <a:solidFill>
            <a:srgbClr val="0D2B55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50" name="Text 48"/>
          <p:cNvSpPr/>
          <p:nvPr/>
        </p:nvSpPr>
        <p:spPr>
          <a:xfrm>
            <a:off x="6336792" y="297180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A7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☐</a:t>
            </a:r>
            <a:endParaRPr lang="en-US" sz="1100" dirty="0"/>
          </a:p>
        </p:txBody>
      </p:sp>
      <p:sp>
        <p:nvSpPr>
          <p:cNvPr id="51" name="Text 49"/>
          <p:cNvSpPr/>
          <p:nvPr/>
        </p:nvSpPr>
        <p:spPr>
          <a:xfrm>
            <a:off x="6748272" y="2907792"/>
            <a:ext cx="20665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full cyber risk quantification exercise</a:t>
            </a:r>
            <a:endParaRPr lang="en-US" sz="1050" dirty="0"/>
          </a:p>
        </p:txBody>
      </p:sp>
      <p:sp>
        <p:nvSpPr>
          <p:cNvPr id="52" name="Shape 50"/>
          <p:cNvSpPr/>
          <p:nvPr/>
        </p:nvSpPr>
        <p:spPr>
          <a:xfrm>
            <a:off x="6199632" y="3493008"/>
            <a:ext cx="2724912" cy="585216"/>
          </a:xfrm>
          <a:prstGeom prst="roundRect">
            <a:avLst>
              <a:gd name="adj" fmla="val 10938"/>
            </a:avLst>
          </a:prstGeom>
          <a:solidFill>
            <a:srgbClr val="0A1E3A"/>
          </a:solidFill>
          <a:ln w="12700">
            <a:solidFill>
              <a:srgbClr val="1A7A4A">
                <a:alpha val="45000"/>
              </a:srgbClr>
            </a:solidFill>
            <a:prstDash val="solid"/>
          </a:ln>
          <a:effectLst>
            <a:outerShdw blurRad="76200" dist="254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53" name="Shape 51"/>
          <p:cNvSpPr/>
          <p:nvPr/>
        </p:nvSpPr>
        <p:spPr>
          <a:xfrm>
            <a:off x="6336792" y="3630168"/>
            <a:ext cx="310896" cy="310896"/>
          </a:xfrm>
          <a:prstGeom prst="ellipse">
            <a:avLst/>
          </a:prstGeom>
          <a:solidFill>
            <a:srgbClr val="0D2B55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54" name="Text 52"/>
          <p:cNvSpPr/>
          <p:nvPr/>
        </p:nvSpPr>
        <p:spPr>
          <a:xfrm>
            <a:off x="6336792" y="363016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A7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☐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6748272" y="3566160"/>
            <a:ext cx="20665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 security awareness programme for all staff</a:t>
            </a:r>
            <a:endParaRPr lang="en-US" sz="1050" dirty="0"/>
          </a:p>
        </p:txBody>
      </p:sp>
      <p:sp>
        <p:nvSpPr>
          <p:cNvPr id="56" name="Shape 54"/>
          <p:cNvSpPr/>
          <p:nvPr/>
        </p:nvSpPr>
        <p:spPr>
          <a:xfrm>
            <a:off x="6199632" y="4151376"/>
            <a:ext cx="2724912" cy="585216"/>
          </a:xfrm>
          <a:prstGeom prst="roundRect">
            <a:avLst>
              <a:gd name="adj" fmla="val 10938"/>
            </a:avLst>
          </a:prstGeom>
          <a:solidFill>
            <a:srgbClr val="0A1E3A"/>
          </a:solidFill>
          <a:ln w="12700">
            <a:solidFill>
              <a:srgbClr val="1A7A4A">
                <a:alpha val="45000"/>
              </a:srgbClr>
            </a:solidFill>
            <a:prstDash val="solid"/>
          </a:ln>
          <a:effectLst>
            <a:outerShdw blurRad="76200" dist="254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57" name="Shape 55"/>
          <p:cNvSpPr/>
          <p:nvPr/>
        </p:nvSpPr>
        <p:spPr>
          <a:xfrm>
            <a:off x="6336792" y="4288536"/>
            <a:ext cx="310896" cy="310896"/>
          </a:xfrm>
          <a:prstGeom prst="ellipse">
            <a:avLst/>
          </a:prstGeom>
          <a:solidFill>
            <a:srgbClr val="0D2B55"/>
          </a:solidFill>
          <a:ln w="12700">
            <a:solidFill>
              <a:srgbClr val="1A7A4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58" name="Text 56"/>
          <p:cNvSpPr/>
          <p:nvPr/>
        </p:nvSpPr>
        <p:spPr>
          <a:xfrm>
            <a:off x="6336792" y="428853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A7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☐</a:t>
            </a:r>
            <a:endParaRPr lang="en-US" sz="1100" dirty="0"/>
          </a:p>
        </p:txBody>
      </p:sp>
      <p:sp>
        <p:nvSpPr>
          <p:cNvPr id="59" name="Text 57"/>
          <p:cNvSpPr/>
          <p:nvPr/>
        </p:nvSpPr>
        <p:spPr>
          <a:xfrm>
            <a:off x="6748272" y="4224528"/>
            <a:ext cx="20665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or establish a sector threat-sharing group</a:t>
            </a:r>
            <a:endParaRPr lang="en-US" sz="1050" dirty="0"/>
          </a:p>
        </p:txBody>
      </p:sp>
      <p:sp>
        <p:nvSpPr>
          <p:cNvPr id="60" name="Shape 58"/>
          <p:cNvSpPr/>
          <p:nvPr/>
        </p:nvSpPr>
        <p:spPr>
          <a:xfrm>
            <a:off x="411480" y="4766967"/>
            <a:ext cx="8513064" cy="347472"/>
          </a:xfrm>
          <a:prstGeom prst="roundRect">
            <a:avLst>
              <a:gd name="adj" fmla="val 15789"/>
            </a:avLst>
          </a:prstGeom>
          <a:solidFill>
            <a:srgbClr val="00687A">
              <a:alpha val="80000"/>
            </a:srgbClr>
          </a:solidFill>
          <a:ln w="12700">
            <a:solidFill>
              <a:srgbClr val="00687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61" name="Text 59"/>
          <p:cNvSpPr/>
          <p:nvPr/>
        </p:nvSpPr>
        <p:spPr>
          <a:xfrm>
            <a:off x="548640" y="4809897"/>
            <a:ext cx="8046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🤝  They’ll be your accountability partners.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B5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CD2362-70D2-D1A5-9B90-F3ED64F5A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90F894C6-66A3-0B4F-0B85-6B6679905BC7}"/>
              </a:ext>
            </a:extLst>
          </p:cNvPr>
          <p:cNvSpPr/>
          <p:nvPr/>
        </p:nvSpPr>
        <p:spPr>
          <a:xfrm>
            <a:off x="2286000" y="731520"/>
            <a:ext cx="4572000" cy="4572000"/>
          </a:xfrm>
          <a:prstGeom prst="roundRect">
            <a:avLst>
              <a:gd name="adj" fmla="val 50000"/>
            </a:avLst>
          </a:prstGeom>
          <a:solidFill>
            <a:srgbClr val="00687A">
              <a:alpha val="12000"/>
            </a:srgbClr>
          </a:solidFill>
          <a:ln w="12700">
            <a:solidFill>
              <a:srgbClr val="00687A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F3AA829E-524C-F05F-ED81-144D0F10D84D}"/>
              </a:ext>
            </a:extLst>
          </p:cNvPr>
          <p:cNvSpPr/>
          <p:nvPr/>
        </p:nvSpPr>
        <p:spPr>
          <a:xfrm>
            <a:off x="411480" y="4309098"/>
            <a:ext cx="4895267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Cybersecurity Workgroup</a:t>
            </a:r>
            <a:endParaRPr lang="en-US" sz="20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AD44EF66-72F2-59D4-8DCB-FA40B04DD14F}"/>
              </a:ext>
            </a:extLst>
          </p:cNvPr>
          <p:cNvSpPr/>
          <p:nvPr/>
        </p:nvSpPr>
        <p:spPr>
          <a:xfrm>
            <a:off x="411480" y="4827533"/>
            <a:ext cx="44317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200" i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 June 2026  · </a:t>
            </a:r>
            <a:endParaRPr lang="en-US" sz="120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E7A62E95-532D-A360-32A4-4D75F1B8C5C2}"/>
              </a:ext>
            </a:extLst>
          </p:cNvPr>
          <p:cNvSpPr/>
          <p:nvPr/>
        </p:nvSpPr>
        <p:spPr>
          <a:xfrm>
            <a:off x="648148" y="286047"/>
            <a:ext cx="7458356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kern="0" spc="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UGANDA’S THREAT LANDSCAPE</a:t>
            </a:r>
            <a:endParaRPr lang="en-US" sz="3200" dirty="0"/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4F8D40A8-2145-9E36-C9A4-76A9FB29461C}"/>
              </a:ext>
            </a:extLst>
          </p:cNvPr>
          <p:cNvSpPr/>
          <p:nvPr/>
        </p:nvSpPr>
        <p:spPr>
          <a:xfrm>
            <a:off x="1883028" y="874134"/>
            <a:ext cx="5303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D4A017"/>
                </a:solidFill>
                <a:latin typeface="Arial" pitchFamily="34" charset="0"/>
                <a:cs typeface="Arial" pitchFamily="34" charset="-120"/>
              </a:rPr>
              <a:t>State of Digital Exposure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B81153-D683-D8E8-5834-87445B9ACE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3994" y="1508760"/>
            <a:ext cx="2888813" cy="275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1248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D2B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286000" y="731520"/>
            <a:ext cx="4572000" cy="4572000"/>
          </a:xfrm>
          <a:prstGeom prst="roundRect">
            <a:avLst>
              <a:gd name="adj" fmla="val 50000"/>
            </a:avLst>
          </a:prstGeom>
          <a:solidFill>
            <a:srgbClr val="00687A">
              <a:alpha val="12000"/>
            </a:srgbClr>
          </a:solidFill>
          <a:ln w="12700">
            <a:solidFill>
              <a:srgbClr val="00687A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" name="Text 1"/>
          <p:cNvSpPr/>
          <p:nvPr/>
        </p:nvSpPr>
        <p:spPr>
          <a:xfrm>
            <a:off x="411480" y="3628924"/>
            <a:ext cx="8321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kern="0" spc="400" dirty="0">
                <a:solidFill>
                  <a:srgbClr val="7F8C8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CIO-CXO DIGITAL LEADERSHIP FORUM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411480" y="3929125"/>
            <a:ext cx="8321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kern="0" spc="200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THANK YOU</a:t>
            </a:r>
          </a:p>
        </p:txBody>
      </p:sp>
      <p:sp>
        <p:nvSpPr>
          <p:cNvPr id="7" name="Text 4"/>
          <p:cNvSpPr/>
          <p:nvPr/>
        </p:nvSpPr>
        <p:spPr>
          <a:xfrm>
            <a:off x="411480" y="4292253"/>
            <a:ext cx="8321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68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Questions &amp; Discussion</a:t>
            </a:r>
            <a:endParaRPr lang="en-US" sz="3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184B29-57D3-BAF4-CEA7-6DF6DE0CC9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8123" y="401560"/>
            <a:ext cx="3007147" cy="286899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95107" y="-1005840"/>
            <a:ext cx="4114800" cy="4114800"/>
          </a:xfrm>
          <a:prstGeom prst="ellipse">
            <a:avLst/>
          </a:prstGeom>
          <a:solidFill>
            <a:srgbClr val="00687A">
              <a:alpha val="18000"/>
            </a:srgbClr>
          </a:solidFill>
          <a:ln w="12700">
            <a:solidFill>
              <a:srgbClr val="00687A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" name="Shape 1"/>
          <p:cNvSpPr/>
          <p:nvPr/>
        </p:nvSpPr>
        <p:spPr>
          <a:xfrm>
            <a:off x="6839403" y="66637"/>
            <a:ext cx="2286000" cy="2286000"/>
          </a:xfrm>
          <a:prstGeom prst="ellipse">
            <a:avLst/>
          </a:prstGeom>
          <a:solidFill>
            <a:srgbClr val="D4A017">
              <a:alpha val="12000"/>
            </a:srgbClr>
          </a:solidFill>
          <a:ln w="12700">
            <a:solidFill>
              <a:srgbClr val="D4A017">
                <a:alpha val="25000"/>
              </a:srgbClr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6" name="Text 4"/>
          <p:cNvSpPr/>
          <p:nvPr/>
        </p:nvSpPr>
        <p:spPr>
          <a:xfrm>
            <a:off x="411480" y="621792"/>
            <a:ext cx="64008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Let's Start With You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11480" y="1828800"/>
            <a:ext cx="5212080" cy="1316736"/>
          </a:xfrm>
          <a:prstGeom prst="roundRect">
            <a:avLst>
              <a:gd name="adj" fmla="val 6944"/>
            </a:avLst>
          </a:prstGeom>
          <a:solidFill>
            <a:srgbClr val="0D2B55"/>
          </a:solidFill>
          <a:ln w="12700">
            <a:solidFill>
              <a:srgbClr val="00687A"/>
            </a:solidFill>
            <a:prstDash val="solid"/>
          </a:ln>
          <a:effectLst>
            <a:outerShdw blurRad="127000" dist="50800" dir="27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10" name="Text 7"/>
          <p:cNvSpPr/>
          <p:nvPr/>
        </p:nvSpPr>
        <p:spPr>
          <a:xfrm>
            <a:off x="594360" y="1920240"/>
            <a:ext cx="489204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a scale of 1–4, how cyber-secure does your organisation feel RIGHT NOW?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594360" y="2505456"/>
            <a:ext cx="4892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= We're one click from disaster  ·  4 = Fully locked down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2" name="Shape 9"/>
          <p:cNvSpPr/>
          <p:nvPr/>
        </p:nvSpPr>
        <p:spPr>
          <a:xfrm>
            <a:off x="5806440" y="1920240"/>
            <a:ext cx="1024128" cy="402336"/>
          </a:xfrm>
          <a:prstGeom prst="roundRect">
            <a:avLst>
              <a:gd name="adj" fmla="val 13636"/>
            </a:avLst>
          </a:prstGeom>
          <a:solidFill>
            <a:srgbClr val="00687A">
              <a:alpha val="22000"/>
            </a:srgbClr>
          </a:solidFill>
          <a:ln w="12700">
            <a:solidFill>
              <a:srgbClr val="00687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3" name="Text 10"/>
          <p:cNvSpPr/>
          <p:nvPr/>
        </p:nvSpPr>
        <p:spPr>
          <a:xfrm>
            <a:off x="5806440" y="1920240"/>
            <a:ext cx="1024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 😱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6903720" y="1920240"/>
            <a:ext cx="1024128" cy="402336"/>
          </a:xfrm>
          <a:prstGeom prst="roundRect">
            <a:avLst>
              <a:gd name="adj" fmla="val 13636"/>
            </a:avLst>
          </a:prstGeom>
          <a:solidFill>
            <a:srgbClr val="00687A">
              <a:alpha val="22000"/>
            </a:srgbClr>
          </a:solidFill>
          <a:ln w="12700">
            <a:solidFill>
              <a:srgbClr val="00687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5" name="Text 12"/>
          <p:cNvSpPr/>
          <p:nvPr/>
        </p:nvSpPr>
        <p:spPr>
          <a:xfrm>
            <a:off x="6903720" y="1920240"/>
            <a:ext cx="1024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 😬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5806440" y="2487168"/>
            <a:ext cx="1024128" cy="402336"/>
          </a:xfrm>
          <a:prstGeom prst="roundRect">
            <a:avLst>
              <a:gd name="adj" fmla="val 13636"/>
            </a:avLst>
          </a:prstGeom>
          <a:solidFill>
            <a:srgbClr val="00687A">
              <a:alpha val="22000"/>
            </a:srgbClr>
          </a:solidFill>
          <a:ln w="12700">
            <a:solidFill>
              <a:srgbClr val="00687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9" name="Text 16"/>
          <p:cNvSpPr/>
          <p:nvPr/>
        </p:nvSpPr>
        <p:spPr>
          <a:xfrm>
            <a:off x="5806440" y="2487168"/>
            <a:ext cx="1024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 🙂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6903720" y="2487168"/>
            <a:ext cx="1024128" cy="402336"/>
          </a:xfrm>
          <a:prstGeom prst="roundRect">
            <a:avLst>
              <a:gd name="adj" fmla="val 13636"/>
            </a:avLst>
          </a:prstGeom>
          <a:solidFill>
            <a:srgbClr val="00687A">
              <a:alpha val="22000"/>
            </a:srgbClr>
          </a:solidFill>
          <a:ln w="12700">
            <a:solidFill>
              <a:srgbClr val="00687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1" name="Text 18"/>
          <p:cNvSpPr/>
          <p:nvPr/>
        </p:nvSpPr>
        <p:spPr>
          <a:xfrm>
            <a:off x="6903720" y="2487168"/>
            <a:ext cx="1024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 💪</a:t>
            </a:r>
            <a:endParaRPr lang="en-US" sz="1000" dirty="0"/>
          </a:p>
        </p:txBody>
      </p:sp>
      <p:sp>
        <p:nvSpPr>
          <p:cNvPr id="22" name="Shape 19"/>
          <p:cNvSpPr/>
          <p:nvPr/>
        </p:nvSpPr>
        <p:spPr>
          <a:xfrm>
            <a:off x="411480" y="3310128"/>
            <a:ext cx="5212080" cy="1316736"/>
          </a:xfrm>
          <a:prstGeom prst="roundRect">
            <a:avLst>
              <a:gd name="adj" fmla="val 6944"/>
            </a:avLst>
          </a:prstGeom>
          <a:solidFill>
            <a:srgbClr val="0A2040"/>
          </a:solidFill>
          <a:ln w="12700">
            <a:solidFill>
              <a:srgbClr val="D4A017"/>
            </a:solidFill>
            <a:prstDash val="solid"/>
          </a:ln>
          <a:effectLst>
            <a:outerShdw blurRad="127000" dist="50800" dir="27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ZA" dirty="0"/>
          </a:p>
        </p:txBody>
      </p:sp>
      <p:sp>
        <p:nvSpPr>
          <p:cNvPr id="24" name="Text 20"/>
          <p:cNvSpPr/>
          <p:nvPr/>
        </p:nvSpPr>
        <p:spPr>
          <a:xfrm>
            <a:off x="594360" y="3401568"/>
            <a:ext cx="4892040" cy="5303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 your organisation experienced a cyber incident in the last 2 years?</a:t>
            </a:r>
            <a:endParaRPr lang="en-US" sz="1250" dirty="0"/>
          </a:p>
        </p:txBody>
      </p:sp>
      <p:sp>
        <p:nvSpPr>
          <p:cNvPr id="26" name="Shape 22"/>
          <p:cNvSpPr/>
          <p:nvPr/>
        </p:nvSpPr>
        <p:spPr>
          <a:xfrm>
            <a:off x="5806440" y="3401568"/>
            <a:ext cx="1024128" cy="402336"/>
          </a:xfrm>
          <a:prstGeom prst="roundRect">
            <a:avLst>
              <a:gd name="adj" fmla="val 13636"/>
            </a:avLst>
          </a:prstGeom>
          <a:solidFill>
            <a:srgbClr val="D4A017">
              <a:alpha val="22000"/>
            </a:srgbClr>
          </a:solidFill>
          <a:ln w="12700">
            <a:solidFill>
              <a:srgbClr val="D4A017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7" name="Text 23"/>
          <p:cNvSpPr/>
          <p:nvPr/>
        </p:nvSpPr>
        <p:spPr>
          <a:xfrm>
            <a:off x="5806440" y="3401568"/>
            <a:ext cx="1024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Yes, confirmed</a:t>
            </a:r>
            <a:endParaRPr lang="en-US" sz="1000" dirty="0"/>
          </a:p>
        </p:txBody>
      </p:sp>
      <p:sp>
        <p:nvSpPr>
          <p:cNvPr id="28" name="Shape 24"/>
          <p:cNvSpPr/>
          <p:nvPr/>
        </p:nvSpPr>
        <p:spPr>
          <a:xfrm>
            <a:off x="6903720" y="3401568"/>
            <a:ext cx="1024128" cy="402336"/>
          </a:xfrm>
          <a:prstGeom prst="roundRect">
            <a:avLst>
              <a:gd name="adj" fmla="val 13636"/>
            </a:avLst>
          </a:prstGeom>
          <a:solidFill>
            <a:srgbClr val="D4A017">
              <a:alpha val="22000"/>
            </a:srgbClr>
          </a:solidFill>
          <a:ln w="12700">
            <a:solidFill>
              <a:srgbClr val="D4A017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9" name="Text 25"/>
          <p:cNvSpPr/>
          <p:nvPr/>
        </p:nvSpPr>
        <p:spPr>
          <a:xfrm>
            <a:off x="6903720" y="3401568"/>
            <a:ext cx="1024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Yes, suspected</a:t>
            </a:r>
            <a:endParaRPr lang="en-US" sz="1000" dirty="0"/>
          </a:p>
        </p:txBody>
      </p:sp>
      <p:sp>
        <p:nvSpPr>
          <p:cNvPr id="30" name="Shape 26"/>
          <p:cNvSpPr/>
          <p:nvPr/>
        </p:nvSpPr>
        <p:spPr>
          <a:xfrm>
            <a:off x="6931620" y="3967254"/>
            <a:ext cx="1024128" cy="402336"/>
          </a:xfrm>
          <a:prstGeom prst="roundRect">
            <a:avLst>
              <a:gd name="adj" fmla="val 13636"/>
            </a:avLst>
          </a:prstGeom>
          <a:solidFill>
            <a:srgbClr val="D4A017">
              <a:alpha val="22000"/>
            </a:srgbClr>
          </a:solidFill>
          <a:ln w="12700">
            <a:solidFill>
              <a:srgbClr val="D4A017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1" name="Text 27"/>
          <p:cNvSpPr/>
          <p:nvPr/>
        </p:nvSpPr>
        <p:spPr>
          <a:xfrm>
            <a:off x="6947119" y="3967252"/>
            <a:ext cx="1024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that we know of</a:t>
            </a:r>
            <a:endParaRPr lang="en-US" sz="1000" dirty="0"/>
          </a:p>
        </p:txBody>
      </p:sp>
      <p:sp>
        <p:nvSpPr>
          <p:cNvPr id="32" name="Shape 28"/>
          <p:cNvSpPr/>
          <p:nvPr/>
        </p:nvSpPr>
        <p:spPr>
          <a:xfrm>
            <a:off x="5806440" y="3968496"/>
            <a:ext cx="1024128" cy="402336"/>
          </a:xfrm>
          <a:prstGeom prst="roundRect">
            <a:avLst>
              <a:gd name="adj" fmla="val 13636"/>
            </a:avLst>
          </a:prstGeom>
          <a:solidFill>
            <a:srgbClr val="D4A017">
              <a:alpha val="22000"/>
            </a:srgbClr>
          </a:solidFill>
          <a:ln w="12700">
            <a:solidFill>
              <a:srgbClr val="D4A017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3" name="Text 29"/>
          <p:cNvSpPr/>
          <p:nvPr/>
        </p:nvSpPr>
        <p:spPr>
          <a:xfrm>
            <a:off x="5806440" y="3968496"/>
            <a:ext cx="10241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Unsure</a:t>
            </a:r>
            <a:endParaRPr lang="en-US" sz="1000" dirty="0"/>
          </a:p>
        </p:txBody>
      </p:sp>
      <p:sp>
        <p:nvSpPr>
          <p:cNvPr id="34" name="Shape 30"/>
          <p:cNvSpPr/>
          <p:nvPr/>
        </p:nvSpPr>
        <p:spPr>
          <a:xfrm>
            <a:off x="0" y="4773168"/>
            <a:ext cx="9144000" cy="365760"/>
          </a:xfrm>
          <a:prstGeom prst="rect">
            <a:avLst/>
          </a:prstGeom>
          <a:solidFill>
            <a:srgbClr val="00687A">
              <a:alpha val="70000"/>
            </a:srgbClr>
          </a:solidFill>
          <a:ln w="12700">
            <a:solidFill>
              <a:srgbClr val="00687A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79" y="256032"/>
            <a:ext cx="2127325" cy="635508"/>
          </a:xfrm>
          <a:prstGeom prst="rect">
            <a:avLst/>
          </a:prstGeom>
          <a:solidFill>
            <a:srgbClr val="00687A"/>
          </a:solidFill>
          <a:ln w="12700">
            <a:solidFill>
              <a:srgbClr val="00687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" name="Text 1"/>
          <p:cNvSpPr/>
          <p:nvPr/>
        </p:nvSpPr>
        <p:spPr>
          <a:xfrm>
            <a:off x="411479" y="256032"/>
            <a:ext cx="1804595" cy="6355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AGENDA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411480" y="530352"/>
            <a:ext cx="8321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411480" y="1261872"/>
            <a:ext cx="416052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E0E4EA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6" name="Shape 4"/>
          <p:cNvSpPr/>
          <p:nvPr/>
        </p:nvSpPr>
        <p:spPr>
          <a:xfrm>
            <a:off x="539496" y="1426464"/>
            <a:ext cx="530352" cy="594360"/>
          </a:xfrm>
          <a:prstGeom prst="roundRect">
            <a:avLst>
              <a:gd name="adj" fmla="val 10345"/>
            </a:avLst>
          </a:prstGeom>
          <a:solidFill>
            <a:srgbClr val="0D2B55"/>
          </a:solidFill>
          <a:ln w="12700">
            <a:solidFill>
              <a:srgbClr val="0D2B55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7" name="Text 5"/>
          <p:cNvSpPr/>
          <p:nvPr/>
        </p:nvSpPr>
        <p:spPr>
          <a:xfrm>
            <a:off x="539496" y="1426464"/>
            <a:ext cx="53035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197864" y="1399032"/>
            <a:ext cx="322783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Attack Surface Growth as Digital Adoption Accelerates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11480" y="2377440"/>
            <a:ext cx="416052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E0E4EA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10" name="Shape 8"/>
          <p:cNvSpPr/>
          <p:nvPr/>
        </p:nvSpPr>
        <p:spPr>
          <a:xfrm>
            <a:off x="539496" y="2542032"/>
            <a:ext cx="530352" cy="594360"/>
          </a:xfrm>
          <a:prstGeom prst="roundRect">
            <a:avLst>
              <a:gd name="adj" fmla="val 10345"/>
            </a:avLst>
          </a:prstGeom>
          <a:solidFill>
            <a:srgbClr val="0D2B55"/>
          </a:solidFill>
          <a:ln w="12700">
            <a:solidFill>
              <a:srgbClr val="0D2B55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1" name="Text 9"/>
          <p:cNvSpPr/>
          <p:nvPr/>
        </p:nvSpPr>
        <p:spPr>
          <a:xfrm>
            <a:off x="539496" y="2542032"/>
            <a:ext cx="53035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97864" y="2514600"/>
            <a:ext cx="322783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Sector-Specific Vulnerabilities in Finance &amp; Government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11480" y="3493008"/>
            <a:ext cx="416052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E0E4EA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14" name="Shape 12"/>
          <p:cNvSpPr/>
          <p:nvPr/>
        </p:nvSpPr>
        <p:spPr>
          <a:xfrm>
            <a:off x="539496" y="3657600"/>
            <a:ext cx="530352" cy="594360"/>
          </a:xfrm>
          <a:prstGeom prst="roundRect">
            <a:avLst>
              <a:gd name="adj" fmla="val 10345"/>
            </a:avLst>
          </a:prstGeom>
          <a:solidFill>
            <a:srgbClr val="0D2B55"/>
          </a:solidFill>
          <a:ln w="12700">
            <a:solidFill>
              <a:srgbClr val="0D2B55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5" name="Text 13"/>
          <p:cNvSpPr/>
          <p:nvPr/>
        </p:nvSpPr>
        <p:spPr>
          <a:xfrm>
            <a:off x="539496" y="3657600"/>
            <a:ext cx="53035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197864" y="3630168"/>
            <a:ext cx="322783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Cybersecurity as a Business Risk Requiring Executive Ownership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4846320" y="1261872"/>
            <a:ext cx="416052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E0E4EA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18" name="Shape 16"/>
          <p:cNvSpPr/>
          <p:nvPr/>
        </p:nvSpPr>
        <p:spPr>
          <a:xfrm>
            <a:off x="4974336" y="1426464"/>
            <a:ext cx="530352" cy="594360"/>
          </a:xfrm>
          <a:prstGeom prst="roundRect">
            <a:avLst>
              <a:gd name="adj" fmla="val 10345"/>
            </a:avLst>
          </a:prstGeom>
          <a:solidFill>
            <a:srgbClr val="0D2B55"/>
          </a:solidFill>
          <a:ln w="12700">
            <a:solidFill>
              <a:srgbClr val="0D2B55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9" name="Text 17"/>
          <p:cNvSpPr/>
          <p:nvPr/>
        </p:nvSpPr>
        <p:spPr>
          <a:xfrm>
            <a:off x="4974336" y="1426464"/>
            <a:ext cx="53035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5632704" y="1399032"/>
            <a:ext cx="322783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Challenges Hindering Cyber Resilience in Uganda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4846320" y="2377440"/>
            <a:ext cx="416052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E0E4EA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22" name="Shape 20"/>
          <p:cNvSpPr/>
          <p:nvPr/>
        </p:nvSpPr>
        <p:spPr>
          <a:xfrm>
            <a:off x="4974336" y="2542032"/>
            <a:ext cx="530352" cy="594360"/>
          </a:xfrm>
          <a:prstGeom prst="roundRect">
            <a:avLst>
              <a:gd name="adj" fmla="val 10345"/>
            </a:avLst>
          </a:prstGeom>
          <a:solidFill>
            <a:srgbClr val="0D2B55"/>
          </a:solidFill>
          <a:ln w="12700">
            <a:solidFill>
              <a:srgbClr val="0D2B55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3" name="Text 21"/>
          <p:cNvSpPr/>
          <p:nvPr/>
        </p:nvSpPr>
        <p:spPr>
          <a:xfrm>
            <a:off x="4974336" y="2542032"/>
            <a:ext cx="53035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5632704" y="2514600"/>
            <a:ext cx="322783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Emerging Risks &amp; Strategic Considerations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4846320" y="3493008"/>
            <a:ext cx="416052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2700">
            <a:solidFill>
              <a:srgbClr val="E0E4EA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26" name="Shape 24"/>
          <p:cNvSpPr/>
          <p:nvPr/>
        </p:nvSpPr>
        <p:spPr>
          <a:xfrm>
            <a:off x="4974336" y="3657600"/>
            <a:ext cx="530352" cy="594360"/>
          </a:xfrm>
          <a:prstGeom prst="roundRect">
            <a:avLst>
              <a:gd name="adj" fmla="val 10345"/>
            </a:avLst>
          </a:prstGeom>
          <a:solidFill>
            <a:srgbClr val="0D2B55"/>
          </a:solidFill>
          <a:ln w="12700">
            <a:solidFill>
              <a:srgbClr val="0D2B55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7" name="Text 25"/>
          <p:cNvSpPr/>
          <p:nvPr/>
        </p:nvSpPr>
        <p:spPr>
          <a:xfrm>
            <a:off x="4974336" y="3657600"/>
            <a:ext cx="53035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5632704" y="3630168"/>
            <a:ext cx="322783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Strategic Recommendations &amp; Call to Action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D2B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74320"/>
            <a:ext cx="8321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kern="0" spc="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THREAT IS HERE — TODAY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11480" y="777240"/>
            <a:ext cx="8321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metrics from Uganda's current landscape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320040" y="1188720"/>
            <a:ext cx="2651760" cy="3566160"/>
          </a:xfrm>
          <a:prstGeom prst="roundRect">
            <a:avLst>
              <a:gd name="adj" fmla="val 3448"/>
            </a:avLst>
          </a:prstGeom>
          <a:solidFill>
            <a:srgbClr val="0A2040"/>
          </a:solidFill>
          <a:ln w="12700">
            <a:solidFill>
              <a:srgbClr val="00687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6" name="Text 3"/>
          <p:cNvSpPr/>
          <p:nvPr/>
        </p:nvSpPr>
        <p:spPr>
          <a:xfrm>
            <a:off x="320040" y="2029968"/>
            <a:ext cx="2651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&lt;10.2%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484632" y="2852928"/>
            <a:ext cx="233172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/>
            <a:r>
              <a:rPr lang="en-US" sz="1200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Overall Crime Trends</a:t>
            </a:r>
          </a:p>
          <a:p>
            <a:pPr algn="ctr"/>
            <a:endParaRPr lang="en-US" sz="1200" dirty="0">
              <a:solidFill>
                <a:srgbClr val="FFFFFF"/>
              </a:solidFill>
              <a:latin typeface="Arial" pitchFamily="34" charset="0"/>
              <a:cs typeface="Arial" pitchFamily="34" charset="-120"/>
            </a:endParaRPr>
          </a:p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Crime drop 2024 to 2025.</a:t>
            </a:r>
          </a:p>
          <a:p>
            <a:pPr marL="0" indent="0" algn="ctr">
              <a:buNone/>
            </a:pPr>
            <a:endParaRPr lang="en-US" sz="1200" dirty="0">
              <a:solidFill>
                <a:srgbClr val="FFFFFF"/>
              </a:solidFill>
              <a:latin typeface="Arial" pitchFamily="34" charset="0"/>
              <a:cs typeface="Arial" pitchFamily="34" charset="-120"/>
            </a:endParaRPr>
          </a:p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[2023] – 228,074</a:t>
            </a:r>
          </a:p>
          <a:p>
            <a:pPr algn="ctr"/>
            <a:r>
              <a:rPr lang="en-US" sz="1200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[2024] 218,715</a:t>
            </a:r>
          </a:p>
          <a:p>
            <a:pPr algn="ctr"/>
            <a:r>
              <a:rPr lang="en-US" sz="1200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[2025] 196,405</a:t>
            </a:r>
          </a:p>
        </p:txBody>
      </p:sp>
      <p:sp>
        <p:nvSpPr>
          <p:cNvPr id="8" name="Shape 5"/>
          <p:cNvSpPr/>
          <p:nvPr/>
        </p:nvSpPr>
        <p:spPr>
          <a:xfrm>
            <a:off x="3154680" y="1188720"/>
            <a:ext cx="2651760" cy="3566160"/>
          </a:xfrm>
          <a:prstGeom prst="roundRect">
            <a:avLst>
              <a:gd name="adj" fmla="val 3448"/>
            </a:avLst>
          </a:prstGeom>
          <a:solidFill>
            <a:srgbClr val="0A2040"/>
          </a:solidFill>
          <a:ln w="12700">
            <a:solidFill>
              <a:srgbClr val="00687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0" name="Text 6"/>
          <p:cNvSpPr/>
          <p:nvPr/>
        </p:nvSpPr>
        <p:spPr>
          <a:xfrm>
            <a:off x="3154680" y="2029968"/>
            <a:ext cx="2651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 &lt;0.5%</a:t>
            </a:r>
            <a:endParaRPr lang="en-US" sz="4000" dirty="0"/>
          </a:p>
        </p:txBody>
      </p:sp>
      <p:sp>
        <p:nvSpPr>
          <p:cNvPr id="11" name="Text 7"/>
          <p:cNvSpPr/>
          <p:nvPr/>
        </p:nvSpPr>
        <p:spPr>
          <a:xfrm>
            <a:off x="3319272" y="2852928"/>
            <a:ext cx="233172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Cyber Crime Cases</a:t>
            </a:r>
          </a:p>
          <a:p>
            <a:pPr marL="0" indent="0" algn="ctr">
              <a:buNone/>
            </a:pPr>
            <a:endParaRPr lang="en-US" sz="1200" dirty="0">
              <a:solidFill>
                <a:srgbClr val="FFFFFF"/>
              </a:solidFill>
              <a:latin typeface="Arial" pitchFamily="34" charset="0"/>
              <a:cs typeface="Arial" pitchFamily="34" charset="-120"/>
            </a:endParaRPr>
          </a:p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[2023] 0.11%</a:t>
            </a:r>
          </a:p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[2024] 0.22%</a:t>
            </a:r>
          </a:p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[2025] Not stated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5989320" y="1188720"/>
            <a:ext cx="2651760" cy="3566160"/>
          </a:xfrm>
          <a:prstGeom prst="roundRect">
            <a:avLst>
              <a:gd name="adj" fmla="val 3448"/>
            </a:avLst>
          </a:prstGeom>
          <a:solidFill>
            <a:srgbClr val="0A2040"/>
          </a:solidFill>
          <a:ln w="12700">
            <a:solidFill>
              <a:srgbClr val="00687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4" name="Text 9"/>
          <p:cNvSpPr/>
          <p:nvPr/>
        </p:nvSpPr>
        <p:spPr>
          <a:xfrm>
            <a:off x="5989320" y="2029968"/>
            <a:ext cx="2651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D4A017"/>
                </a:solidFill>
                <a:latin typeface="Arial" pitchFamily="34" charset="0"/>
                <a:cs typeface="Arial" pitchFamily="34" charset="-120"/>
              </a:rPr>
              <a:t>&gt;</a:t>
            </a:r>
            <a:endParaRPr lang="en-US" sz="4000" dirty="0"/>
          </a:p>
        </p:txBody>
      </p:sp>
      <p:sp>
        <p:nvSpPr>
          <p:cNvPr id="15" name="Text 10"/>
          <p:cNvSpPr/>
          <p:nvPr/>
        </p:nvSpPr>
        <p:spPr>
          <a:xfrm>
            <a:off x="6153912" y="2852928"/>
            <a:ext cx="233172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Financial Impact</a:t>
            </a:r>
          </a:p>
          <a:p>
            <a:pPr marL="0" indent="0" algn="ctr">
              <a:buNone/>
            </a:pPr>
            <a:endParaRPr lang="en-US" sz="1200" dirty="0">
              <a:solidFill>
                <a:srgbClr val="FFFFFF"/>
              </a:solidFill>
              <a:latin typeface="Arial" pitchFamily="34" charset="0"/>
              <a:cs typeface="Arial" pitchFamily="34" charset="-120"/>
            </a:endParaRPr>
          </a:p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[2023] &gt;1.5Bn</a:t>
            </a:r>
          </a:p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[2024] Not Stated</a:t>
            </a:r>
          </a:p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[2025] Not Stated</a:t>
            </a:r>
          </a:p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5" name="Shape 30">
            <a:extLst>
              <a:ext uri="{FF2B5EF4-FFF2-40B4-BE49-F238E27FC236}">
                <a16:creationId xmlns:a16="http://schemas.microsoft.com/office/drawing/2014/main" id="{DADD0035-7131-534D-12BC-DD4B400F54C7}"/>
              </a:ext>
            </a:extLst>
          </p:cNvPr>
          <p:cNvSpPr/>
          <p:nvPr/>
        </p:nvSpPr>
        <p:spPr>
          <a:xfrm>
            <a:off x="0" y="4773168"/>
            <a:ext cx="9144000" cy="365760"/>
          </a:xfrm>
          <a:prstGeom prst="rect">
            <a:avLst/>
          </a:prstGeom>
          <a:solidFill>
            <a:srgbClr val="00687A">
              <a:alpha val="70000"/>
            </a:srgbClr>
          </a:solidFill>
          <a:ln w="12700">
            <a:solidFill>
              <a:srgbClr val="00687A">
                <a:alpha val="70000"/>
              </a:srgbClr>
            </a:solidFill>
            <a:prstDash val="solid"/>
          </a:ln>
        </p:spPr>
        <p:txBody>
          <a:bodyPr/>
          <a:lstStyle/>
          <a:p>
            <a:pPr algn="ctr"/>
            <a:r>
              <a:rPr lang="en-ZA" sz="1200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Uganda Police Crime Reports 2023, 2024, 2025.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B5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405510-2596-6E4F-4306-1049E2DA5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6A523B06-02BC-13AC-C915-36D91F5CE24D}"/>
              </a:ext>
            </a:extLst>
          </p:cNvPr>
          <p:cNvSpPr/>
          <p:nvPr/>
        </p:nvSpPr>
        <p:spPr>
          <a:xfrm>
            <a:off x="411480" y="274320"/>
            <a:ext cx="8321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kern="0" spc="300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COMMUNICATIONS SECTOR POSTURE</a:t>
            </a: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B4279BC0-B592-0A3D-0BDD-C37A0185CA1F}"/>
              </a:ext>
            </a:extLst>
          </p:cNvPr>
          <p:cNvSpPr/>
          <p:nvPr/>
        </p:nvSpPr>
        <p:spPr>
          <a:xfrm>
            <a:off x="320040" y="1188720"/>
            <a:ext cx="2159689" cy="2143416"/>
          </a:xfrm>
          <a:prstGeom prst="roundRect">
            <a:avLst>
              <a:gd name="adj" fmla="val 3448"/>
            </a:avLst>
          </a:prstGeom>
          <a:solidFill>
            <a:srgbClr val="0A2040"/>
          </a:solidFill>
          <a:ln w="12700">
            <a:solidFill>
              <a:srgbClr val="00687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9082DDF4-A2BF-02D1-9BE4-F55B5D44EF3F}"/>
              </a:ext>
            </a:extLst>
          </p:cNvPr>
          <p:cNvSpPr/>
          <p:nvPr/>
        </p:nvSpPr>
        <p:spPr>
          <a:xfrm>
            <a:off x="320040" y="1603770"/>
            <a:ext cx="215968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D4A017"/>
                </a:solidFill>
                <a:latin typeface="Arial" pitchFamily="34" charset="0"/>
                <a:cs typeface="Arial" pitchFamily="34" charset="-120"/>
              </a:rPr>
              <a:t>&lt;10.9%</a:t>
            </a:r>
            <a:endParaRPr lang="en-US" sz="40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600E7696-D062-C006-D99E-56AF80229B58}"/>
              </a:ext>
            </a:extLst>
          </p:cNvPr>
          <p:cNvSpPr/>
          <p:nvPr/>
        </p:nvSpPr>
        <p:spPr>
          <a:xfrm>
            <a:off x="422640" y="2852928"/>
            <a:ext cx="1995097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/>
            <a:r>
              <a:rPr lang="en-US" sz="1200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Malware infections</a:t>
            </a:r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D5E92823-52D8-A127-AD3F-5B13C869A0C9}"/>
              </a:ext>
            </a:extLst>
          </p:cNvPr>
          <p:cNvSpPr/>
          <p:nvPr/>
        </p:nvSpPr>
        <p:spPr>
          <a:xfrm>
            <a:off x="2479730" y="1170432"/>
            <a:ext cx="2371239" cy="2161704"/>
          </a:xfrm>
          <a:prstGeom prst="roundRect">
            <a:avLst>
              <a:gd name="adj" fmla="val 3448"/>
            </a:avLst>
          </a:prstGeom>
          <a:solidFill>
            <a:srgbClr val="0A2040"/>
          </a:solidFill>
          <a:ln w="12700">
            <a:solidFill>
              <a:srgbClr val="00687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EDB4802F-B06C-D263-F9F5-CE679E5E4A27}"/>
              </a:ext>
            </a:extLst>
          </p:cNvPr>
          <p:cNvSpPr/>
          <p:nvPr/>
        </p:nvSpPr>
        <p:spPr>
          <a:xfrm>
            <a:off x="2479730" y="1619264"/>
            <a:ext cx="246422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&lt;31%</a:t>
            </a:r>
            <a:endParaRPr lang="en-US" sz="4000" dirty="0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86D70E9F-DF21-CDD8-2BA5-17B705103041}"/>
              </a:ext>
            </a:extLst>
          </p:cNvPr>
          <p:cNvSpPr/>
          <p:nvPr/>
        </p:nvSpPr>
        <p:spPr>
          <a:xfrm>
            <a:off x="2479730" y="2852928"/>
            <a:ext cx="2371240" cy="431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/>
            <a:r>
              <a:rPr lang="en-US" sz="1200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Botnet infections</a:t>
            </a:r>
          </a:p>
        </p:txBody>
      </p:sp>
      <p:sp>
        <p:nvSpPr>
          <p:cNvPr id="12" name="Shape 8">
            <a:extLst>
              <a:ext uri="{FF2B5EF4-FFF2-40B4-BE49-F238E27FC236}">
                <a16:creationId xmlns:a16="http://schemas.microsoft.com/office/drawing/2014/main" id="{7965A28D-1972-0B34-129C-90A09C1723BC}"/>
              </a:ext>
            </a:extLst>
          </p:cNvPr>
          <p:cNvSpPr/>
          <p:nvPr/>
        </p:nvSpPr>
        <p:spPr>
          <a:xfrm>
            <a:off x="6943241" y="1188720"/>
            <a:ext cx="2111127" cy="2143416"/>
          </a:xfrm>
          <a:prstGeom prst="roundRect">
            <a:avLst>
              <a:gd name="adj" fmla="val 3448"/>
            </a:avLst>
          </a:prstGeom>
          <a:solidFill>
            <a:srgbClr val="0A2040"/>
          </a:solidFill>
          <a:ln w="12700">
            <a:solidFill>
              <a:srgbClr val="00687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4" name="Text 9">
            <a:extLst>
              <a:ext uri="{FF2B5EF4-FFF2-40B4-BE49-F238E27FC236}">
                <a16:creationId xmlns:a16="http://schemas.microsoft.com/office/drawing/2014/main" id="{D64C29AB-64FA-7EB1-7CAC-BF173F9C19D4}"/>
              </a:ext>
            </a:extLst>
          </p:cNvPr>
          <p:cNvSpPr/>
          <p:nvPr/>
        </p:nvSpPr>
        <p:spPr>
          <a:xfrm>
            <a:off x="6943241" y="1665759"/>
            <a:ext cx="2111127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D4A017"/>
                </a:solidFill>
                <a:latin typeface="Arial" pitchFamily="34" charset="0"/>
                <a:cs typeface="Arial" pitchFamily="34" charset="-120"/>
              </a:rPr>
              <a:t>+487%</a:t>
            </a:r>
            <a:endParaRPr lang="en-US" sz="4000" dirty="0"/>
          </a:p>
        </p:txBody>
      </p:sp>
      <p:sp>
        <p:nvSpPr>
          <p:cNvPr id="15" name="Text 10">
            <a:extLst>
              <a:ext uri="{FF2B5EF4-FFF2-40B4-BE49-F238E27FC236}">
                <a16:creationId xmlns:a16="http://schemas.microsoft.com/office/drawing/2014/main" id="{0118B92D-1A8B-B0E5-D760-73E239422579}"/>
              </a:ext>
            </a:extLst>
          </p:cNvPr>
          <p:cNvSpPr/>
          <p:nvPr/>
        </p:nvSpPr>
        <p:spPr>
          <a:xfrm>
            <a:off x="7036229" y="2852928"/>
            <a:ext cx="2018138" cy="431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/>
            <a:r>
              <a:rPr lang="en-US" sz="1200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Spam Propagation</a:t>
            </a:r>
          </a:p>
        </p:txBody>
      </p:sp>
      <p:sp>
        <p:nvSpPr>
          <p:cNvPr id="5" name="Shape 30">
            <a:extLst>
              <a:ext uri="{FF2B5EF4-FFF2-40B4-BE49-F238E27FC236}">
                <a16:creationId xmlns:a16="http://schemas.microsoft.com/office/drawing/2014/main" id="{54223FCE-8A48-C9F5-6352-96893B8A698E}"/>
              </a:ext>
            </a:extLst>
          </p:cNvPr>
          <p:cNvSpPr/>
          <p:nvPr/>
        </p:nvSpPr>
        <p:spPr>
          <a:xfrm>
            <a:off x="0" y="4773168"/>
            <a:ext cx="9144000" cy="365760"/>
          </a:xfrm>
          <a:prstGeom prst="rect">
            <a:avLst/>
          </a:prstGeom>
          <a:solidFill>
            <a:srgbClr val="00687A">
              <a:alpha val="70000"/>
            </a:srgbClr>
          </a:solidFill>
          <a:ln w="12700">
            <a:solidFill>
              <a:srgbClr val="00687A">
                <a:alpha val="70000"/>
              </a:srgbClr>
            </a:solidFill>
            <a:prstDash val="solid"/>
          </a:ln>
        </p:spPr>
        <p:txBody>
          <a:bodyPr/>
          <a:lstStyle/>
          <a:p>
            <a:pPr algn="ctr"/>
            <a:r>
              <a:rPr lang="en-US" sz="1200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Uganda Communications Commission – Communications Sector Cyber Security Posture Report 2024/25</a:t>
            </a:r>
            <a:endParaRPr lang="en-ZA" sz="1200" dirty="0">
              <a:solidFill>
                <a:srgbClr val="FFFFFF"/>
              </a:solidFill>
              <a:latin typeface="Arial" pitchFamily="34" charset="0"/>
              <a:cs typeface="Arial" pitchFamily="34" charset="-120"/>
            </a:endParaRPr>
          </a:p>
        </p:txBody>
      </p:sp>
      <p:sp>
        <p:nvSpPr>
          <p:cNvPr id="3" name="Shape 5">
            <a:extLst>
              <a:ext uri="{FF2B5EF4-FFF2-40B4-BE49-F238E27FC236}">
                <a16:creationId xmlns:a16="http://schemas.microsoft.com/office/drawing/2014/main" id="{C81D3019-9F3D-09FB-C74F-365D62FAB405}"/>
              </a:ext>
            </a:extLst>
          </p:cNvPr>
          <p:cNvSpPr/>
          <p:nvPr/>
        </p:nvSpPr>
        <p:spPr>
          <a:xfrm>
            <a:off x="4850970" y="1166867"/>
            <a:ext cx="2111127" cy="2165269"/>
          </a:xfrm>
          <a:prstGeom prst="roundRect">
            <a:avLst>
              <a:gd name="adj" fmla="val 3448"/>
            </a:avLst>
          </a:prstGeom>
          <a:solidFill>
            <a:srgbClr val="0A2040"/>
          </a:solidFill>
          <a:ln w="12700">
            <a:solidFill>
              <a:srgbClr val="00687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9" name="Text 9">
            <a:extLst>
              <a:ext uri="{FF2B5EF4-FFF2-40B4-BE49-F238E27FC236}">
                <a16:creationId xmlns:a16="http://schemas.microsoft.com/office/drawing/2014/main" id="{1BD48DF6-02A3-9E6B-D8BF-80BF057F55FA}"/>
              </a:ext>
            </a:extLst>
          </p:cNvPr>
          <p:cNvSpPr/>
          <p:nvPr/>
        </p:nvSpPr>
        <p:spPr>
          <a:xfrm>
            <a:off x="4902630" y="1647681"/>
            <a:ext cx="2111127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D4A017"/>
                </a:solidFill>
                <a:latin typeface="Arial" pitchFamily="34" charset="0"/>
                <a:cs typeface="Arial" pitchFamily="34" charset="-120"/>
              </a:rPr>
              <a:t>+34%</a:t>
            </a:r>
            <a:endParaRPr lang="en-US" sz="4000" dirty="0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6AE404C4-0DD5-F70F-B309-EAB3A5BDBD44}"/>
              </a:ext>
            </a:extLst>
          </p:cNvPr>
          <p:cNvSpPr/>
          <p:nvPr/>
        </p:nvSpPr>
        <p:spPr>
          <a:xfrm>
            <a:off x="4894882" y="2834850"/>
            <a:ext cx="2018138" cy="4972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/>
            <a:r>
              <a:rPr lang="en-US" sz="1200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Potentially exploited devices</a:t>
            </a:r>
          </a:p>
        </p:txBody>
      </p:sp>
      <p:sp>
        <p:nvSpPr>
          <p:cNvPr id="17" name="Shape 40">
            <a:extLst>
              <a:ext uri="{FF2B5EF4-FFF2-40B4-BE49-F238E27FC236}">
                <a16:creationId xmlns:a16="http://schemas.microsoft.com/office/drawing/2014/main" id="{033F3B4B-2618-7983-083C-DFA0836A25E8}"/>
              </a:ext>
            </a:extLst>
          </p:cNvPr>
          <p:cNvSpPr/>
          <p:nvPr/>
        </p:nvSpPr>
        <p:spPr>
          <a:xfrm>
            <a:off x="320040" y="3353989"/>
            <a:ext cx="8732520" cy="1318595"/>
          </a:xfrm>
          <a:prstGeom prst="roundRect">
            <a:avLst>
              <a:gd name="adj" fmla="val 8000"/>
            </a:avLst>
          </a:prstGeom>
          <a:solidFill>
            <a:srgbClr val="0D2B55">
              <a:alpha val="92000"/>
            </a:srgbClr>
          </a:solidFill>
          <a:ln w="12700">
            <a:solidFill>
              <a:srgbClr val="0D2B55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D4AA2F72-4770-930A-0A57-A06DAE212C7A}"/>
              </a:ext>
            </a:extLst>
          </p:cNvPr>
          <p:cNvSpPr/>
          <p:nvPr/>
        </p:nvSpPr>
        <p:spPr>
          <a:xfrm>
            <a:off x="320040" y="3454776"/>
            <a:ext cx="8732520" cy="11017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1200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IMPORTANT CONTEXT</a:t>
            </a:r>
          </a:p>
          <a:p>
            <a:r>
              <a:rPr lang="en-US" sz="1200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Both Uganda Police and UCC Official statistics represent reported cases only. </a:t>
            </a:r>
          </a:p>
          <a:p>
            <a:r>
              <a:rPr lang="en-US" sz="1200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Acknowledge significant under-reporting — particularly in cybercrime, where technical complexity, reputational risk, and limited enforcement capacity discourage disclosure. </a:t>
            </a:r>
          </a:p>
          <a:p>
            <a:r>
              <a:rPr lang="en-US" sz="1200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The figures presented here should be read as lower-bound estimates of actual incidents.</a:t>
            </a:r>
          </a:p>
        </p:txBody>
      </p:sp>
    </p:spTree>
    <p:extLst>
      <p:ext uri="{BB962C8B-B14F-4D97-AF65-F5344CB8AC3E}">
        <p14:creationId xmlns:p14="http://schemas.microsoft.com/office/powerpoint/2010/main" val="1067449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B5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8BFCC1-AFD1-4846-81CA-4011A1469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5944C1CC-103E-FD95-1D66-AD5E295647A9}"/>
              </a:ext>
            </a:extLst>
          </p:cNvPr>
          <p:cNvSpPr/>
          <p:nvPr/>
        </p:nvSpPr>
        <p:spPr>
          <a:xfrm>
            <a:off x="411480" y="274320"/>
            <a:ext cx="8321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kern="0" spc="300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GLOBAL TRENDS</a:t>
            </a:r>
            <a:endParaRPr lang="en-US" sz="28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64B8458B-B748-97A0-3FA9-6A46EBF1B71A}"/>
              </a:ext>
            </a:extLst>
          </p:cNvPr>
          <p:cNvSpPr/>
          <p:nvPr/>
        </p:nvSpPr>
        <p:spPr>
          <a:xfrm>
            <a:off x="320040" y="1188720"/>
            <a:ext cx="2651760" cy="3566160"/>
          </a:xfrm>
          <a:prstGeom prst="roundRect">
            <a:avLst>
              <a:gd name="adj" fmla="val 3448"/>
            </a:avLst>
          </a:prstGeom>
          <a:solidFill>
            <a:srgbClr val="0A2040"/>
          </a:solidFill>
          <a:ln w="12700">
            <a:solidFill>
              <a:srgbClr val="00687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BB1CACB8-5F10-8260-EDCA-6A833391A983}"/>
              </a:ext>
            </a:extLst>
          </p:cNvPr>
          <p:cNvSpPr/>
          <p:nvPr/>
        </p:nvSpPr>
        <p:spPr>
          <a:xfrm>
            <a:off x="320040" y="2029968"/>
            <a:ext cx="2651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D4A017"/>
                </a:solidFill>
                <a:latin typeface="Arial" pitchFamily="34" charset="0"/>
                <a:cs typeface="Arial" pitchFamily="34" charset="-120"/>
              </a:rPr>
              <a:t>30%</a:t>
            </a:r>
            <a:endParaRPr lang="en-US" sz="40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EFF17FE3-3244-79D7-444F-37F3DC1A5AB1}"/>
              </a:ext>
            </a:extLst>
          </p:cNvPr>
          <p:cNvSpPr/>
          <p:nvPr/>
        </p:nvSpPr>
        <p:spPr>
          <a:xfrm>
            <a:off x="484632" y="2852928"/>
            <a:ext cx="233172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/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Cyber Crime Cases</a:t>
            </a:r>
          </a:p>
          <a:p>
            <a:pPr algn="ctr"/>
            <a:endParaRPr lang="en-US" sz="1200" dirty="0">
              <a:solidFill>
                <a:srgbClr val="FFFFFF"/>
              </a:solidFill>
              <a:latin typeface="Arial" pitchFamily="34" charset="0"/>
              <a:cs typeface="Arial" pitchFamily="34" charset="-120"/>
            </a:endParaRPr>
          </a:p>
          <a:p>
            <a:pPr algn="ctr"/>
            <a:endParaRPr lang="en-US" sz="1200" dirty="0"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96EFF482-668D-1A98-5530-D87B97FC64E3}"/>
              </a:ext>
            </a:extLst>
          </p:cNvPr>
          <p:cNvSpPr/>
          <p:nvPr/>
        </p:nvSpPr>
        <p:spPr>
          <a:xfrm>
            <a:off x="3154680" y="1188720"/>
            <a:ext cx="2651760" cy="3566160"/>
          </a:xfrm>
          <a:prstGeom prst="roundRect">
            <a:avLst>
              <a:gd name="adj" fmla="val 3448"/>
            </a:avLst>
          </a:prstGeom>
          <a:solidFill>
            <a:srgbClr val="0A2040"/>
          </a:solidFill>
          <a:ln w="12700">
            <a:solidFill>
              <a:srgbClr val="00687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A08E196C-686D-CD4B-2E98-583D1796D66A}"/>
              </a:ext>
            </a:extLst>
          </p:cNvPr>
          <p:cNvSpPr/>
          <p:nvPr/>
        </p:nvSpPr>
        <p:spPr>
          <a:xfrm>
            <a:off x="3154680" y="2029968"/>
            <a:ext cx="2651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&gt;14%</a:t>
            </a:r>
            <a:endParaRPr lang="en-US" sz="4000" dirty="0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331B2495-8CFB-2896-075B-143D92B4D040}"/>
              </a:ext>
            </a:extLst>
          </p:cNvPr>
          <p:cNvSpPr/>
          <p:nvPr/>
        </p:nvSpPr>
        <p:spPr>
          <a:xfrm>
            <a:off x="3319272" y="2852928"/>
            <a:ext cx="233172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/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Financial Impact</a:t>
            </a:r>
          </a:p>
          <a:p>
            <a:pPr algn="ctr"/>
            <a:endParaRPr lang="en-US" sz="1200" dirty="0">
              <a:solidFill>
                <a:srgbClr val="FFFFFF"/>
              </a:solidFill>
              <a:latin typeface="Arial" pitchFamily="34" charset="0"/>
              <a:cs typeface="Arial" pitchFamily="34" charset="-120"/>
            </a:endParaRPr>
          </a:p>
          <a:p>
            <a:pPr algn="ctr"/>
            <a:r>
              <a:rPr lang="en-US" sz="1200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[2023] $8.15 Trillion</a:t>
            </a:r>
          </a:p>
          <a:p>
            <a:pPr algn="ctr"/>
            <a:r>
              <a:rPr lang="en-US" sz="1200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[2024] $9.22 Trillion</a:t>
            </a:r>
          </a:p>
          <a:p>
            <a:pPr algn="ctr"/>
            <a:r>
              <a:rPr lang="en-US" sz="1200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[2025] $10.50 Trillion</a:t>
            </a:r>
          </a:p>
          <a:p>
            <a:pPr algn="ctr"/>
            <a:endParaRPr lang="en-US" sz="1200" dirty="0">
              <a:solidFill>
                <a:srgbClr val="FFFFFF"/>
              </a:solidFill>
              <a:latin typeface="Arial" pitchFamily="34" charset="0"/>
              <a:cs typeface="Arial" pitchFamily="34" charset="-120"/>
            </a:endParaRPr>
          </a:p>
          <a:p>
            <a:pPr algn="ctr"/>
            <a:r>
              <a:rPr lang="en-US" sz="1200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Projection</a:t>
            </a:r>
          </a:p>
          <a:p>
            <a:pPr algn="ctr"/>
            <a:r>
              <a:rPr lang="en-US" sz="1200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[2026] ~ $12.5 Trillion</a:t>
            </a:r>
          </a:p>
        </p:txBody>
      </p:sp>
      <p:sp>
        <p:nvSpPr>
          <p:cNvPr id="12" name="Shape 8">
            <a:extLst>
              <a:ext uri="{FF2B5EF4-FFF2-40B4-BE49-F238E27FC236}">
                <a16:creationId xmlns:a16="http://schemas.microsoft.com/office/drawing/2014/main" id="{E1F4BEFB-3B4A-6707-458B-970F2330EEF4}"/>
              </a:ext>
            </a:extLst>
          </p:cNvPr>
          <p:cNvSpPr/>
          <p:nvPr/>
        </p:nvSpPr>
        <p:spPr>
          <a:xfrm>
            <a:off x="5911829" y="1188720"/>
            <a:ext cx="2651760" cy="3566160"/>
          </a:xfrm>
          <a:prstGeom prst="roundRect">
            <a:avLst>
              <a:gd name="adj" fmla="val 3448"/>
            </a:avLst>
          </a:prstGeom>
          <a:solidFill>
            <a:srgbClr val="0A2040"/>
          </a:solidFill>
          <a:ln w="12700">
            <a:solidFill>
              <a:srgbClr val="00687A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4" name="Text 9">
            <a:extLst>
              <a:ext uri="{FF2B5EF4-FFF2-40B4-BE49-F238E27FC236}">
                <a16:creationId xmlns:a16="http://schemas.microsoft.com/office/drawing/2014/main" id="{1C53B327-2A73-9ABF-97F3-36C6A85317B7}"/>
              </a:ext>
            </a:extLst>
          </p:cNvPr>
          <p:cNvSpPr/>
          <p:nvPr/>
        </p:nvSpPr>
        <p:spPr>
          <a:xfrm>
            <a:off x="5989320" y="2029968"/>
            <a:ext cx="26517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D4A017"/>
                </a:solidFill>
                <a:latin typeface="Arial" pitchFamily="34" charset="0"/>
                <a:cs typeface="Arial" pitchFamily="34" charset="-120"/>
              </a:rPr>
              <a:t>Contributors</a:t>
            </a:r>
            <a:endParaRPr lang="en-US" sz="1600" dirty="0"/>
          </a:p>
        </p:txBody>
      </p:sp>
      <p:sp>
        <p:nvSpPr>
          <p:cNvPr id="15" name="Text 10">
            <a:extLst>
              <a:ext uri="{FF2B5EF4-FFF2-40B4-BE49-F238E27FC236}">
                <a16:creationId xmlns:a16="http://schemas.microsoft.com/office/drawing/2014/main" id="{7F89EE3E-C7CF-4A58-9140-0D3B6B687456}"/>
              </a:ext>
            </a:extLst>
          </p:cNvPr>
          <p:cNvSpPr/>
          <p:nvPr/>
        </p:nvSpPr>
        <p:spPr>
          <a:xfrm>
            <a:off x="5989320" y="2852928"/>
            <a:ext cx="2496312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endParaRPr lang="en-US" sz="1200" dirty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solidFill>
                <a:srgbClr val="FFFFFF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Rise of "Fraud Factories"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Geopolitical Weaponization</a:t>
            </a:r>
            <a:endParaRPr lang="en-US" sz="1200" dirty="0">
              <a:solidFill>
                <a:srgbClr val="FFFFFF"/>
              </a:solidFill>
              <a:latin typeface="Arial" pitchFamily="34" charset="0"/>
              <a:cs typeface="Arial" pitchFamily="34" charset="-120"/>
            </a:endParaRPr>
          </a:p>
        </p:txBody>
      </p:sp>
      <p:sp>
        <p:nvSpPr>
          <p:cNvPr id="5" name="Shape 30">
            <a:extLst>
              <a:ext uri="{FF2B5EF4-FFF2-40B4-BE49-F238E27FC236}">
                <a16:creationId xmlns:a16="http://schemas.microsoft.com/office/drawing/2014/main" id="{DC10D5EB-31AD-C744-38B0-25096123B3F6}"/>
              </a:ext>
            </a:extLst>
          </p:cNvPr>
          <p:cNvSpPr/>
          <p:nvPr/>
        </p:nvSpPr>
        <p:spPr>
          <a:xfrm>
            <a:off x="0" y="4773168"/>
            <a:ext cx="9144000" cy="365760"/>
          </a:xfrm>
          <a:prstGeom prst="rect">
            <a:avLst/>
          </a:prstGeom>
          <a:solidFill>
            <a:srgbClr val="00687A">
              <a:alpha val="70000"/>
            </a:srgbClr>
          </a:solidFill>
          <a:ln w="12700">
            <a:solidFill>
              <a:srgbClr val="00687A">
                <a:alpha val="70000"/>
              </a:srgbClr>
            </a:solidFill>
            <a:prstDash val="solid"/>
          </a:ln>
        </p:spPr>
        <p:txBody>
          <a:bodyPr/>
          <a:lstStyle/>
          <a:p>
            <a:pPr algn="ctr"/>
            <a:r>
              <a:rPr lang="en-US" sz="1200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Data from the Global Organized Crime Index and INTERPOL</a:t>
            </a:r>
            <a:endParaRPr lang="en-ZA" sz="1200" dirty="0">
              <a:solidFill>
                <a:srgbClr val="FFFFFF"/>
              </a:solidFill>
              <a:latin typeface="Arial" pitchFamily="34" charset="0"/>
              <a:cs typeface="Arial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39897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411480" y="548640"/>
            <a:ext cx="832104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What's Your Biggest Attack Risk?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411480" y="1261872"/>
            <a:ext cx="8321040" cy="475488"/>
          </a:xfrm>
          <a:prstGeom prst="roundRect">
            <a:avLst>
              <a:gd name="adj" fmla="val 13462"/>
            </a:avLst>
          </a:prstGeom>
          <a:solidFill>
            <a:srgbClr val="0D2B55"/>
          </a:solidFill>
          <a:ln w="12700">
            <a:solidFill>
              <a:srgbClr val="0D2B55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6" name="Text 4"/>
          <p:cNvSpPr/>
          <p:nvPr/>
        </p:nvSpPr>
        <p:spPr>
          <a:xfrm>
            <a:off x="548640" y="1280160"/>
            <a:ext cx="80467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TASK:  Rank these 5 attack vectors #1–5 for YOUR sector. 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11480" y="1883664"/>
            <a:ext cx="4206240" cy="841248"/>
          </a:xfrm>
          <a:prstGeom prst="roundRect">
            <a:avLst>
              <a:gd name="adj" fmla="val 8696"/>
            </a:avLst>
          </a:prstGeom>
          <a:solidFill>
            <a:srgbClr val="EAF4FB"/>
          </a:solidFill>
          <a:ln w="12700">
            <a:solidFill>
              <a:srgbClr val="2980B9"/>
            </a:solidFill>
            <a:prstDash val="solid"/>
          </a:ln>
          <a:effectLst>
            <a:outerShdw blurRad="76200" dist="254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8" name="Shape 6"/>
          <p:cNvSpPr/>
          <p:nvPr/>
        </p:nvSpPr>
        <p:spPr>
          <a:xfrm>
            <a:off x="557784" y="2048256"/>
            <a:ext cx="475488" cy="475488"/>
          </a:xfrm>
          <a:prstGeom prst="ellipse">
            <a:avLst/>
          </a:prstGeom>
          <a:solidFill>
            <a:srgbClr val="2980B9"/>
          </a:solidFill>
          <a:ln w="12700">
            <a:solidFill>
              <a:srgbClr val="2980B9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9" name="Text 7"/>
          <p:cNvSpPr/>
          <p:nvPr/>
        </p:nvSpPr>
        <p:spPr>
          <a:xfrm>
            <a:off x="557784" y="204825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3886200" y="2066544"/>
            <a:ext cx="502920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2980B9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1" name="Text 9"/>
          <p:cNvSpPr/>
          <p:nvPr/>
        </p:nvSpPr>
        <p:spPr>
          <a:xfrm>
            <a:off x="3886200" y="20665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Rank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1179576" y="1956816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Phishing, Smishing &amp; Business Email Compromise - BEC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1179576" y="2249424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Targeted email compromise of finance approvers &amp; executives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411480" y="2871216"/>
            <a:ext cx="4206240" cy="841248"/>
          </a:xfrm>
          <a:prstGeom prst="roundRect">
            <a:avLst>
              <a:gd name="adj" fmla="val 8696"/>
            </a:avLst>
          </a:prstGeom>
          <a:solidFill>
            <a:srgbClr val="FDEDEC"/>
          </a:solidFill>
          <a:ln w="12700">
            <a:solidFill>
              <a:srgbClr val="B03A2E"/>
            </a:solidFill>
            <a:prstDash val="solid"/>
          </a:ln>
          <a:effectLst>
            <a:outerShdw blurRad="76200" dist="254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15" name="Shape 13"/>
          <p:cNvSpPr/>
          <p:nvPr/>
        </p:nvSpPr>
        <p:spPr>
          <a:xfrm>
            <a:off x="557784" y="3035808"/>
            <a:ext cx="475488" cy="475488"/>
          </a:xfrm>
          <a:prstGeom prst="ellipse">
            <a:avLst/>
          </a:prstGeom>
          <a:solidFill>
            <a:srgbClr val="B03A2E"/>
          </a:solidFill>
          <a:ln w="12700">
            <a:solidFill>
              <a:srgbClr val="B03A2E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6" name="Text 14"/>
          <p:cNvSpPr/>
          <p:nvPr/>
        </p:nvSpPr>
        <p:spPr>
          <a:xfrm>
            <a:off x="557784" y="3035808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3886200" y="3054096"/>
            <a:ext cx="502920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B03A2E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8" name="Text 16"/>
          <p:cNvSpPr/>
          <p:nvPr/>
        </p:nvSpPr>
        <p:spPr>
          <a:xfrm>
            <a:off x="3886200" y="305409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Rank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1179576" y="2944368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Ransomware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1179576" y="3236976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Encryption of critical systems; extortion of public institutions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11480" y="3858768"/>
            <a:ext cx="4206240" cy="841248"/>
          </a:xfrm>
          <a:prstGeom prst="roundRect">
            <a:avLst>
              <a:gd name="adj" fmla="val 8696"/>
            </a:avLst>
          </a:prstGeom>
          <a:solidFill>
            <a:srgbClr val="FEF9E7"/>
          </a:solidFill>
          <a:ln w="12700">
            <a:solidFill>
              <a:srgbClr val="D4AC0D"/>
            </a:solidFill>
            <a:prstDash val="solid"/>
          </a:ln>
          <a:effectLst>
            <a:outerShdw blurRad="76200" dist="254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22" name="Shape 20"/>
          <p:cNvSpPr/>
          <p:nvPr/>
        </p:nvSpPr>
        <p:spPr>
          <a:xfrm>
            <a:off x="557784" y="4023360"/>
            <a:ext cx="475488" cy="475488"/>
          </a:xfrm>
          <a:prstGeom prst="ellipse">
            <a:avLst/>
          </a:prstGeom>
          <a:solidFill>
            <a:srgbClr val="D4AC0D"/>
          </a:solidFill>
          <a:ln w="12700">
            <a:solidFill>
              <a:srgbClr val="D4AC0D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3" name="Text 21"/>
          <p:cNvSpPr/>
          <p:nvPr/>
        </p:nvSpPr>
        <p:spPr>
          <a:xfrm>
            <a:off x="557784" y="4023360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3886200" y="4041648"/>
            <a:ext cx="502920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D4AC0D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5" name="Text 23"/>
          <p:cNvSpPr/>
          <p:nvPr/>
        </p:nvSpPr>
        <p:spPr>
          <a:xfrm>
            <a:off x="3886200" y="40416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Rank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1179576" y="3931920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Insider Threat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179576" y="4224528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Privileged access misuse — intentional or negligent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4846320" y="1883664"/>
            <a:ext cx="4206240" cy="841248"/>
          </a:xfrm>
          <a:prstGeom prst="roundRect">
            <a:avLst>
              <a:gd name="adj" fmla="val 8696"/>
            </a:avLst>
          </a:prstGeom>
          <a:solidFill>
            <a:srgbClr val="E9F7EF"/>
          </a:solidFill>
          <a:ln w="12700">
            <a:solidFill>
              <a:srgbClr val="1E8449"/>
            </a:solidFill>
            <a:prstDash val="solid"/>
          </a:ln>
          <a:effectLst>
            <a:outerShdw blurRad="76200" dist="254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29" name="Shape 27"/>
          <p:cNvSpPr/>
          <p:nvPr/>
        </p:nvSpPr>
        <p:spPr>
          <a:xfrm>
            <a:off x="4992624" y="2048256"/>
            <a:ext cx="475488" cy="475488"/>
          </a:xfrm>
          <a:prstGeom prst="ellipse">
            <a:avLst/>
          </a:prstGeom>
          <a:solidFill>
            <a:srgbClr val="1E8449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0" name="Text 28"/>
          <p:cNvSpPr/>
          <p:nvPr/>
        </p:nvSpPr>
        <p:spPr>
          <a:xfrm>
            <a:off x="4992624" y="204825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8321040" y="2066544"/>
            <a:ext cx="502920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1E8449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2" name="Text 30"/>
          <p:cNvSpPr/>
          <p:nvPr/>
        </p:nvSpPr>
        <p:spPr>
          <a:xfrm>
            <a:off x="8321040" y="20665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Rank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5614416" y="1956816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Supply Chain Attack</a:t>
            </a:r>
            <a:endParaRPr lang="en-US" sz="1250" dirty="0"/>
          </a:p>
        </p:txBody>
      </p:sp>
      <p:sp>
        <p:nvSpPr>
          <p:cNvPr id="34" name="Text 32"/>
          <p:cNvSpPr/>
          <p:nvPr/>
        </p:nvSpPr>
        <p:spPr>
          <a:xfrm>
            <a:off x="5614416" y="2249424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Compromised vendor/MSP used as backdoor into client systems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46320" y="2871216"/>
            <a:ext cx="4206240" cy="841248"/>
          </a:xfrm>
          <a:prstGeom prst="roundRect">
            <a:avLst>
              <a:gd name="adj" fmla="val 8696"/>
            </a:avLst>
          </a:prstGeom>
          <a:solidFill>
            <a:srgbClr val="F3E6FA"/>
          </a:solidFill>
          <a:ln w="12700">
            <a:solidFill>
              <a:srgbClr val="5B2C8D"/>
            </a:solidFill>
            <a:prstDash val="solid"/>
          </a:ln>
          <a:effectLst>
            <a:outerShdw blurRad="76200" dist="254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36" name="Shape 34"/>
          <p:cNvSpPr/>
          <p:nvPr/>
        </p:nvSpPr>
        <p:spPr>
          <a:xfrm>
            <a:off x="4992624" y="3035808"/>
            <a:ext cx="475488" cy="475488"/>
          </a:xfrm>
          <a:prstGeom prst="ellipse">
            <a:avLst/>
          </a:prstGeom>
          <a:solidFill>
            <a:srgbClr val="5B2C8D"/>
          </a:solidFill>
          <a:ln w="12700">
            <a:solidFill>
              <a:srgbClr val="5B2C8D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7" name="Text 35"/>
          <p:cNvSpPr/>
          <p:nvPr/>
        </p:nvSpPr>
        <p:spPr>
          <a:xfrm>
            <a:off x="4992624" y="3035808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</a:t>
            </a:r>
            <a:endParaRPr lang="en-US" sz="1400" dirty="0"/>
          </a:p>
        </p:txBody>
      </p:sp>
      <p:sp>
        <p:nvSpPr>
          <p:cNvPr id="38" name="Shape 36"/>
          <p:cNvSpPr/>
          <p:nvPr/>
        </p:nvSpPr>
        <p:spPr>
          <a:xfrm>
            <a:off x="8321040" y="3054096"/>
            <a:ext cx="502920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5B2C8D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9" name="Text 37"/>
          <p:cNvSpPr/>
          <p:nvPr/>
        </p:nvSpPr>
        <p:spPr>
          <a:xfrm>
            <a:off x="8321040" y="305409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Rank</a:t>
            </a:r>
            <a:endParaRPr lang="en-US" sz="800" dirty="0"/>
          </a:p>
        </p:txBody>
      </p:sp>
      <p:sp>
        <p:nvSpPr>
          <p:cNvPr id="40" name="Text 38"/>
          <p:cNvSpPr/>
          <p:nvPr/>
        </p:nvSpPr>
        <p:spPr>
          <a:xfrm>
            <a:off x="5614416" y="2944368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API / Cloud Misconfiguration</a:t>
            </a:r>
            <a:endParaRPr lang="en-US" sz="1250" dirty="0"/>
          </a:p>
        </p:txBody>
      </p:sp>
      <p:sp>
        <p:nvSpPr>
          <p:cNvPr id="41" name="Text 39"/>
          <p:cNvSpPr/>
          <p:nvPr/>
        </p:nvSpPr>
        <p:spPr>
          <a:xfrm>
            <a:off x="5614416" y="3236976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Exposed data assets from unaudited integrations</a:t>
            </a:r>
            <a:endParaRPr lang="en-US" sz="1050" dirty="0"/>
          </a:p>
        </p:txBody>
      </p:sp>
      <p:sp>
        <p:nvSpPr>
          <p:cNvPr id="42" name="Shape 40"/>
          <p:cNvSpPr/>
          <p:nvPr/>
        </p:nvSpPr>
        <p:spPr>
          <a:xfrm>
            <a:off x="4846320" y="3825603"/>
            <a:ext cx="4206240" cy="914400"/>
          </a:xfrm>
          <a:prstGeom prst="roundRect">
            <a:avLst>
              <a:gd name="adj" fmla="val 8000"/>
            </a:avLst>
          </a:prstGeom>
          <a:solidFill>
            <a:srgbClr val="0D2B55">
              <a:alpha val="92000"/>
            </a:srgbClr>
          </a:solidFill>
          <a:ln w="12700">
            <a:solidFill>
              <a:srgbClr val="0D2B55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3" name="Text 41"/>
          <p:cNvSpPr/>
          <p:nvPr/>
        </p:nvSpPr>
        <p:spPr>
          <a:xfrm>
            <a:off x="4983480" y="3950208"/>
            <a:ext cx="3931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4A0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💬  QUESTION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5091966" y="3966018"/>
            <a:ext cx="3931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Which vector ranks #1 — and why?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CE48DA-D1C4-D516-5AB7-D57A690A9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737BC747-6160-72E0-4FA6-F8B017A92DD2}"/>
              </a:ext>
            </a:extLst>
          </p:cNvPr>
          <p:cNvSpPr/>
          <p:nvPr/>
        </p:nvSpPr>
        <p:spPr>
          <a:xfrm>
            <a:off x="411480" y="256032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02</a:t>
            </a:r>
            <a:endParaRPr lang="en-US" sz="750" dirty="0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6068D717-B896-3B00-44FE-193F69DE0CC0}"/>
              </a:ext>
            </a:extLst>
          </p:cNvPr>
          <p:cNvSpPr/>
          <p:nvPr/>
        </p:nvSpPr>
        <p:spPr>
          <a:xfrm>
            <a:off x="411480" y="290133"/>
            <a:ext cx="8321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0D2B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Stands Out</a:t>
            </a:r>
            <a:endParaRPr lang="en-US" sz="28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102B4BCD-0836-F457-32D6-C6C3D1BC5507}"/>
              </a:ext>
            </a:extLst>
          </p:cNvPr>
          <p:cNvSpPr/>
          <p:nvPr/>
        </p:nvSpPr>
        <p:spPr>
          <a:xfrm>
            <a:off x="548640" y="1362456"/>
            <a:ext cx="804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CRITICAL</a:t>
            </a:r>
            <a:endParaRPr lang="en-US" sz="80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589405AA-51E3-E34A-A81B-FE4B41A9E2DA}"/>
              </a:ext>
            </a:extLst>
          </p:cNvPr>
          <p:cNvSpPr/>
          <p:nvPr/>
        </p:nvSpPr>
        <p:spPr>
          <a:xfrm>
            <a:off x="4983480" y="1362456"/>
            <a:ext cx="804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</a:t>
            </a:r>
            <a:endParaRPr lang="en-US" sz="800" dirty="0"/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2275D74E-4660-EE62-CF5C-34AF92CCC991}"/>
              </a:ext>
            </a:extLst>
          </p:cNvPr>
          <p:cNvSpPr/>
          <p:nvPr/>
        </p:nvSpPr>
        <p:spPr>
          <a:xfrm>
            <a:off x="416092" y="1042415"/>
            <a:ext cx="1906519" cy="298992"/>
          </a:xfrm>
          <a:prstGeom prst="roundRect">
            <a:avLst>
              <a:gd name="adj" fmla="val 13333"/>
            </a:avLst>
          </a:prstGeom>
          <a:solidFill>
            <a:srgbClr val="C87941"/>
          </a:solidFill>
          <a:ln w="12700">
            <a:solidFill>
              <a:srgbClr val="C8794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5052CDE6-B44A-88D0-F347-F7470AC3EFE6}"/>
              </a:ext>
            </a:extLst>
          </p:cNvPr>
          <p:cNvSpPr/>
          <p:nvPr/>
        </p:nvSpPr>
        <p:spPr>
          <a:xfrm>
            <a:off x="548640" y="2898648"/>
            <a:ext cx="804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</a:t>
            </a:r>
            <a:endParaRPr lang="en-US" sz="800" dirty="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98782B70-A99A-08C4-62E4-80A1D3171E73}"/>
              </a:ext>
            </a:extLst>
          </p:cNvPr>
          <p:cNvSpPr/>
          <p:nvPr/>
        </p:nvSpPr>
        <p:spPr>
          <a:xfrm>
            <a:off x="416092" y="1062097"/>
            <a:ext cx="1906519" cy="29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spcAft>
                <a:spcPts val="300"/>
              </a:spcAft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PHISHING ENABLER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41FA0E6-A307-0DE6-D77B-3300592318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6239070"/>
              </p:ext>
            </p:extLst>
          </p:nvPr>
        </p:nvGraphicFramePr>
        <p:xfrm>
          <a:off x="416092" y="1341407"/>
          <a:ext cx="8590748" cy="12046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571">
                  <a:extLst>
                    <a:ext uri="{9D8B030D-6E8A-4147-A177-3AD203B41FA5}">
                      <a16:colId xmlns:a16="http://schemas.microsoft.com/office/drawing/2014/main" val="3442644718"/>
                    </a:ext>
                  </a:extLst>
                </a:gridCol>
                <a:gridCol w="8403177">
                  <a:extLst>
                    <a:ext uri="{9D8B030D-6E8A-4147-A177-3AD203B41FA5}">
                      <a16:colId xmlns:a16="http://schemas.microsoft.com/office/drawing/2014/main" val="2972605104"/>
                    </a:ext>
                  </a:extLst>
                </a:gridCol>
              </a:tblGrid>
              <a:tr h="120468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" marR="6350" marT="76200" marB="7620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spam surge is not an isolated metric — it is the delivery infrastructure for phishing attacks. </a:t>
                      </a:r>
                    </a:p>
                    <a:p>
                      <a:pPr marL="0" marR="0">
                        <a:buNone/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Phishing emails created using AI now exhibit improved language quality, fewer grammatical errors, and culturally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contextualised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lures, increasing their success rate among users who previously identified phishing through poor grammar.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9700" marR="139700" marT="76200" marB="76200"/>
                </a:tc>
                <a:extLst>
                  <a:ext uri="{0D108BD9-81ED-4DB2-BD59-A6C34878D82A}">
                    <a16:rowId xmlns:a16="http://schemas.microsoft.com/office/drawing/2014/main" val="3268195304"/>
                  </a:ext>
                </a:extLst>
              </a:tr>
            </a:tbl>
          </a:graphicData>
        </a:graphic>
      </p:graphicFrame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99DBF236-6429-859E-F605-E2DEA3A0F6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12547"/>
              </p:ext>
            </p:extLst>
          </p:nvPr>
        </p:nvGraphicFramePr>
        <p:xfrm>
          <a:off x="416091" y="2880618"/>
          <a:ext cx="8590747" cy="2072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570">
                  <a:extLst>
                    <a:ext uri="{9D8B030D-6E8A-4147-A177-3AD203B41FA5}">
                      <a16:colId xmlns:a16="http://schemas.microsoft.com/office/drawing/2014/main" val="3077145872"/>
                    </a:ext>
                  </a:extLst>
                </a:gridCol>
                <a:gridCol w="8403177">
                  <a:extLst>
                    <a:ext uri="{9D8B030D-6E8A-4147-A177-3AD203B41FA5}">
                      <a16:colId xmlns:a16="http://schemas.microsoft.com/office/drawing/2014/main" val="1771921769"/>
                    </a:ext>
                  </a:extLst>
                </a:gridCol>
              </a:tblGrid>
              <a:tr h="1679405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" marR="6350" marT="76200" marB="7620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persistence of these risks is not primarily a technical failure but a governance one. </a:t>
                      </a:r>
                    </a:p>
                    <a:p>
                      <a:pPr marL="0" marR="0">
                        <a:buNone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These are mainly resource allocation and prioritization decisions within the control of executive leadership.</a:t>
                      </a:r>
                    </a:p>
                    <a:p>
                      <a:pPr marL="742950" marR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Contractual Enforcement &amp; Mandates</a:t>
                      </a:r>
                    </a:p>
                    <a:p>
                      <a:pPr marL="742950" marR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Technology Governance</a:t>
                      </a:r>
                    </a:p>
                    <a:p>
                      <a:pPr marL="742950" marR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Continuous Risk Architecture</a:t>
                      </a:r>
                    </a:p>
                    <a:p>
                      <a:pPr marL="742950" marR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Risk-based Investment</a:t>
                      </a:r>
                    </a:p>
                    <a:p>
                      <a:pPr marL="742950" marR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Secure-by-Design Lifecycle</a:t>
                      </a:r>
                    </a:p>
                    <a:p>
                      <a:pPr marL="742950" marR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Inventory &amp; Ownership</a:t>
                      </a:r>
                    </a:p>
                  </a:txBody>
                  <a:tcPr marL="139700" marR="139700" marT="76200" marB="76200"/>
                </a:tc>
                <a:extLst>
                  <a:ext uri="{0D108BD9-81ED-4DB2-BD59-A6C34878D82A}">
                    <a16:rowId xmlns:a16="http://schemas.microsoft.com/office/drawing/2014/main" val="3931483459"/>
                  </a:ext>
                </a:extLst>
              </a:tr>
            </a:tbl>
          </a:graphicData>
        </a:graphic>
      </p:graphicFrame>
      <p:sp>
        <p:nvSpPr>
          <p:cNvPr id="26" name="Shape 14">
            <a:extLst>
              <a:ext uri="{FF2B5EF4-FFF2-40B4-BE49-F238E27FC236}">
                <a16:creationId xmlns:a16="http://schemas.microsoft.com/office/drawing/2014/main" id="{FC1798A2-F9EF-4605-A41B-BE4BA0AE7AF0}"/>
              </a:ext>
            </a:extLst>
          </p:cNvPr>
          <p:cNvSpPr/>
          <p:nvPr/>
        </p:nvSpPr>
        <p:spPr>
          <a:xfrm>
            <a:off x="413511" y="2597407"/>
            <a:ext cx="1906519" cy="298992"/>
          </a:xfrm>
          <a:prstGeom prst="roundRect">
            <a:avLst>
              <a:gd name="adj" fmla="val 13333"/>
            </a:avLst>
          </a:prstGeom>
          <a:solidFill>
            <a:srgbClr val="C87941"/>
          </a:solidFill>
          <a:ln w="12700">
            <a:solidFill>
              <a:srgbClr val="C8794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7" name="Text 20">
            <a:extLst>
              <a:ext uri="{FF2B5EF4-FFF2-40B4-BE49-F238E27FC236}">
                <a16:creationId xmlns:a16="http://schemas.microsoft.com/office/drawing/2014/main" id="{D5FA98E4-2ABF-43E6-3AEB-DD9C94E489AB}"/>
              </a:ext>
            </a:extLst>
          </p:cNvPr>
          <p:cNvSpPr/>
          <p:nvPr/>
        </p:nvSpPr>
        <p:spPr>
          <a:xfrm>
            <a:off x="421261" y="2593838"/>
            <a:ext cx="1906519" cy="29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spcAft>
                <a:spcPts val="300"/>
              </a:spcAft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MAJOR ROOT CAUSE</a:t>
            </a:r>
          </a:p>
        </p:txBody>
      </p:sp>
    </p:spTree>
    <p:extLst>
      <p:ext uri="{BB962C8B-B14F-4D97-AF65-F5344CB8AC3E}">
        <p14:creationId xmlns:p14="http://schemas.microsoft.com/office/powerpoint/2010/main" val="63032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a31347b4-2809-41e3-b263-348111730e36}" enabled="1" method="Privileged" siteId="{708f7b5b-20fc-4bc8-9150-b1015a308b9c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1367</TotalTime>
  <Words>1639</Words>
  <Application>Microsoft Office PowerPoint</Application>
  <PresentationFormat>On-screen Show (16:9)</PresentationFormat>
  <Paragraphs>309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Admin</dc:creator>
  <cp:keywords/>
  <dc:description>generated using python-pptx</dc:description>
  <cp:lastModifiedBy>Gideon IMPACT</cp:lastModifiedBy>
  <cp:revision>12</cp:revision>
  <dcterms:created xsi:type="dcterms:W3CDTF">2013-01-27T09:14:16Z</dcterms:created>
  <dcterms:modified xsi:type="dcterms:W3CDTF">2026-06-29T14:20:23Z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27a3850-2850-457c-8efb-fdd5fa4d27d3_Enabled">
    <vt:lpwstr>true</vt:lpwstr>
  </property>
  <property fmtid="{D5CDD505-2E9C-101B-9397-08002B2CF9AE}" pid="3" name="MSIP_Label_027a3850-2850-457c-8efb-fdd5fa4d27d3_SetDate">
    <vt:lpwstr>2026-06-25T05:26:32Z</vt:lpwstr>
  </property>
  <property fmtid="{D5CDD505-2E9C-101B-9397-08002B2CF9AE}" pid="4" name="MSIP_Label_027a3850-2850-457c-8efb-fdd5fa4d27d3_Method">
    <vt:lpwstr>Standard</vt:lpwstr>
  </property>
  <property fmtid="{D5CDD505-2E9C-101B-9397-08002B2CF9AE}" pid="5" name="MSIP_Label_027a3850-2850-457c-8efb-fdd5fa4d27d3_Name">
    <vt:lpwstr>027a3850-2850-457c-8efb-fdd5fa4d27d3</vt:lpwstr>
  </property>
  <property fmtid="{D5CDD505-2E9C-101B-9397-08002B2CF9AE}" pid="6" name="MSIP_Label_027a3850-2850-457c-8efb-fdd5fa4d27d3_SiteId">
    <vt:lpwstr>7369e6ec-faa6-42fa-bc0e-4f332da5b1db</vt:lpwstr>
  </property>
  <property fmtid="{D5CDD505-2E9C-101B-9397-08002B2CF9AE}" pid="7" name="MSIP_Label_027a3850-2850-457c-8efb-fdd5fa4d27d3_ActionId">
    <vt:lpwstr>1d6d4b54-8bb9-4355-9d93-0df2d6dcc84d</vt:lpwstr>
  </property>
  <property fmtid="{D5CDD505-2E9C-101B-9397-08002B2CF9AE}" pid="8" name="MSIP_Label_027a3850-2850-457c-8efb-fdd5fa4d27d3_ContentBits">
    <vt:lpwstr>0</vt:lpwstr>
  </property>
  <property fmtid="{D5CDD505-2E9C-101B-9397-08002B2CF9AE}" pid="9" name="MSIP_Label_027a3850-2850-457c-8efb-fdd5fa4d27d3_Tag">
    <vt:lpwstr>10, 3, 0, 1</vt:lpwstr>
  </property>
</Properties>
</file>